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8" r:id="rId1"/>
  </p:sldMasterIdLst>
  <p:notesMasterIdLst>
    <p:notesMasterId r:id="rId31"/>
  </p:notesMasterIdLst>
  <p:handoutMasterIdLst>
    <p:handoutMasterId r:id="rId32"/>
  </p:handoutMasterIdLst>
  <p:sldIdLst>
    <p:sldId id="256" r:id="rId2"/>
    <p:sldId id="260" r:id="rId3"/>
    <p:sldId id="257" r:id="rId4"/>
    <p:sldId id="291" r:id="rId5"/>
    <p:sldId id="261" r:id="rId6"/>
    <p:sldId id="275" r:id="rId7"/>
    <p:sldId id="262" r:id="rId8"/>
    <p:sldId id="276" r:id="rId9"/>
    <p:sldId id="263" r:id="rId10"/>
    <p:sldId id="264" r:id="rId11"/>
    <p:sldId id="279" r:id="rId12"/>
    <p:sldId id="280" r:id="rId13"/>
    <p:sldId id="281" r:id="rId14"/>
    <p:sldId id="282" r:id="rId15"/>
    <p:sldId id="283" r:id="rId16"/>
    <p:sldId id="265" r:id="rId17"/>
    <p:sldId id="266" r:id="rId18"/>
    <p:sldId id="284" r:id="rId19"/>
    <p:sldId id="273" r:id="rId20"/>
    <p:sldId id="271" r:id="rId21"/>
    <p:sldId id="272" r:id="rId22"/>
    <p:sldId id="274" r:id="rId23"/>
    <p:sldId id="285" r:id="rId24"/>
    <p:sldId id="286" r:id="rId25"/>
    <p:sldId id="287" r:id="rId26"/>
    <p:sldId id="288" r:id="rId27"/>
    <p:sldId id="289" r:id="rId28"/>
    <p:sldId id="267" r:id="rId29"/>
    <p:sldId id="268" r:id="rId30"/>
  </p:sldIdLst>
  <p:sldSz cx="9144000" cy="6858000" type="screen4x3"/>
  <p:notesSz cx="9931400" cy="6794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pos="3840" userDrawn="1">
          <p15:clr>
            <a:srgbClr val="A4A3A4"/>
          </p15:clr>
        </p15:guide>
        <p15:guide id="4" pos="1920" userDrawn="1">
          <p15:clr>
            <a:srgbClr val="A4A3A4"/>
          </p15:clr>
        </p15:guide>
        <p15:guide id="5" orient="horz" pos="2160" userDrawn="1">
          <p15:clr>
            <a:srgbClr val="A4A3A4"/>
          </p15:clr>
        </p15:guide>
        <p15:guide id="6" orient="horz" pos="1428" userDrawn="1">
          <p15:clr>
            <a:srgbClr val="A4A3A4"/>
          </p15:clr>
        </p15:guide>
        <p15:guide id="7" orient="horz" pos="2892" userDrawn="1">
          <p15:clr>
            <a:srgbClr val="A4A3A4"/>
          </p15:clr>
        </p15:guide>
        <p15:guide id="8" orient="horz" pos="414" userDrawn="1">
          <p15:clr>
            <a:srgbClr val="A4A3A4"/>
          </p15:clr>
        </p15:guide>
        <p15:guide id="9" orient="horz" pos="3974" userDrawn="1">
          <p15:clr>
            <a:srgbClr val="A4A3A4"/>
          </p15:clr>
        </p15:guide>
        <p15:guide id="10" pos="158" userDrawn="1">
          <p15:clr>
            <a:srgbClr val="A4A3A4"/>
          </p15:clr>
        </p15:guide>
        <p15:guide id="11" pos="56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2F08"/>
    <a:srgbClr val="F53609"/>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p:cViewPr varScale="1">
        <p:scale>
          <a:sx n="86" d="100"/>
          <a:sy n="86" d="100"/>
        </p:scale>
        <p:origin x="1421" y="72"/>
      </p:cViewPr>
      <p:guideLst>
        <p:guide pos="2880"/>
        <p:guide pos="3840"/>
        <p:guide pos="1920"/>
        <p:guide orient="horz" pos="2160"/>
        <p:guide orient="horz" pos="1428"/>
        <p:guide orient="horz" pos="2892"/>
        <p:guide orient="horz" pos="414"/>
        <p:guide orient="horz" pos="3974"/>
        <p:guide pos="158"/>
        <p:guide pos="560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60000"/>
            <a:lumOff val="4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60000"/>
            <a:lumOff val="4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60000"/>
            <a:lumOff val="4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60000"/>
            <a:lumOff val="4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60000"/>
            <a:lumOff val="4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60000"/>
            <a:lumOff val="4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60000"/>
            <a:lumOff val="4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60000"/>
            <a:lumOff val="4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60000"/>
            <a:lumOff val="4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60000"/>
            <a:lumOff val="4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60000"/>
            <a:lumOff val="4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60000"/>
            <a:lumOff val="4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F7D2D8-9EA9-43FB-9848-9DB5B42BA385}" type="doc">
      <dgm:prSet loTypeId="urn:microsoft.com/office/officeart/2005/8/layout/chevron1" loCatId="process" qsTypeId="urn:microsoft.com/office/officeart/2005/8/quickstyle/simple1" qsCatId="simple" csTypeId="urn:microsoft.com/office/officeart/2005/8/colors/accent5_2" csCatId="accent5" phldr="1"/>
      <dgm:spPr/>
    </dgm:pt>
    <dgm:pt modelId="{1902B837-AF5B-4499-B57B-7DE6BF013889}">
      <dgm:prSet phldrT="[テキスト]"/>
      <dgm:spPr>
        <a:solidFill>
          <a:schemeClr val="accent5">
            <a:lumMod val="20000"/>
            <a:lumOff val="80000"/>
          </a:schemeClr>
        </a:solidFill>
      </dgm:spPr>
      <dgm:t>
        <a:bodyPr/>
        <a:lstStyle/>
        <a:p>
          <a:r>
            <a:rPr kumimoji="1" lang="en-US" altLang="ja-JP" dirty="0"/>
            <a:t> </a:t>
          </a:r>
          <a:endParaRPr kumimoji="1" lang="ja-JP" altLang="en-US" dirty="0"/>
        </a:p>
      </dgm:t>
    </dgm:pt>
    <dgm:pt modelId="{53163375-75B1-4355-8C40-2006527FDBB9}" type="parTrans" cxnId="{AA7EEFA2-CD08-4609-8FF2-22208E5001F6}">
      <dgm:prSet/>
      <dgm:spPr/>
      <dgm:t>
        <a:bodyPr/>
        <a:lstStyle/>
        <a:p>
          <a:endParaRPr kumimoji="1" lang="ja-JP" altLang="en-US"/>
        </a:p>
      </dgm:t>
    </dgm:pt>
    <dgm:pt modelId="{7F1D422B-90D1-4874-A9A0-EE3240C0D3ED}" type="sibTrans" cxnId="{AA7EEFA2-CD08-4609-8FF2-22208E5001F6}">
      <dgm:prSet/>
      <dgm:spPr/>
      <dgm:t>
        <a:bodyPr/>
        <a:lstStyle/>
        <a:p>
          <a:endParaRPr kumimoji="1" lang="ja-JP" altLang="en-US"/>
        </a:p>
      </dgm:t>
    </dgm:pt>
    <dgm:pt modelId="{957E36D4-8140-4C9D-9ACE-EE889ECCBD4A}">
      <dgm:prSet phldrT="[テキスト]"/>
      <dgm:spPr>
        <a:solidFill>
          <a:schemeClr val="accent5">
            <a:lumMod val="20000"/>
            <a:lumOff val="80000"/>
          </a:schemeClr>
        </a:solidFill>
        <a:ln>
          <a:solidFill>
            <a:schemeClr val="bg1"/>
          </a:solidFill>
        </a:ln>
      </dgm:spPr>
      <dgm:t>
        <a:bodyPr/>
        <a:lstStyle/>
        <a:p>
          <a:r>
            <a:rPr kumimoji="1" lang="en-US" altLang="ja-JP" dirty="0"/>
            <a:t> </a:t>
          </a:r>
          <a:endParaRPr kumimoji="1" lang="ja-JP" altLang="en-US" dirty="0"/>
        </a:p>
      </dgm:t>
    </dgm:pt>
    <dgm:pt modelId="{D8D94604-C3A6-4FBB-8AAB-73337B5A938A}" type="parTrans" cxnId="{04DB0E8E-DA67-423D-B3C7-6CD43F3E1E65}">
      <dgm:prSet/>
      <dgm:spPr/>
      <dgm:t>
        <a:bodyPr/>
        <a:lstStyle/>
        <a:p>
          <a:endParaRPr kumimoji="1" lang="ja-JP" altLang="en-US"/>
        </a:p>
      </dgm:t>
    </dgm:pt>
    <dgm:pt modelId="{1CB9E90A-6FE5-4267-97C7-D5EFA810736F}" type="sibTrans" cxnId="{04DB0E8E-DA67-423D-B3C7-6CD43F3E1E65}">
      <dgm:prSet/>
      <dgm:spPr/>
      <dgm:t>
        <a:bodyPr/>
        <a:lstStyle/>
        <a:p>
          <a:endParaRPr kumimoji="1" lang="ja-JP" altLang="en-US"/>
        </a:p>
      </dgm:t>
    </dgm:pt>
    <dgm:pt modelId="{3D3D6DDA-5BAC-48E2-82BA-87E1C4BCE23E}">
      <dgm:prSet phldrT="[テキスト]"/>
      <dgm:spPr>
        <a:solidFill>
          <a:schemeClr val="accent5">
            <a:lumMod val="60000"/>
            <a:lumOff val="40000"/>
          </a:schemeClr>
        </a:solidFill>
        <a:ln>
          <a:solidFill>
            <a:schemeClr val="bg1"/>
          </a:solidFill>
        </a:ln>
      </dgm:spPr>
      <dgm:t>
        <a:bodyPr/>
        <a:lstStyle/>
        <a:p>
          <a:r>
            <a:rPr kumimoji="1" lang="en-US" altLang="ja-JP" dirty="0"/>
            <a:t> </a:t>
          </a:r>
          <a:endParaRPr kumimoji="1" lang="ja-JP" altLang="en-US" dirty="0"/>
        </a:p>
      </dgm:t>
    </dgm:pt>
    <dgm:pt modelId="{44B8239D-CEE0-4205-B6C1-B23AC88B4ED7}" type="parTrans" cxnId="{E992E895-F630-41F1-85F7-AE81B9E89899}">
      <dgm:prSet/>
      <dgm:spPr/>
      <dgm:t>
        <a:bodyPr/>
        <a:lstStyle/>
        <a:p>
          <a:endParaRPr kumimoji="1" lang="ja-JP" altLang="en-US"/>
        </a:p>
      </dgm:t>
    </dgm:pt>
    <dgm:pt modelId="{83372698-F41B-4EBE-9211-395A1A87639E}" type="sibTrans" cxnId="{E992E895-F630-41F1-85F7-AE81B9E89899}">
      <dgm:prSet/>
      <dgm:spPr/>
      <dgm:t>
        <a:bodyPr/>
        <a:lstStyle/>
        <a:p>
          <a:endParaRPr kumimoji="1" lang="ja-JP" altLang="en-US"/>
        </a:p>
      </dgm:t>
    </dgm:pt>
    <dgm:pt modelId="{6112BCCF-D3C2-4AAA-AE64-CA0A0C1023FE}">
      <dgm:prSet phldrT="[テキスト]"/>
      <dgm:spPr>
        <a:solidFill>
          <a:schemeClr val="accent5">
            <a:lumMod val="20000"/>
            <a:lumOff val="80000"/>
          </a:schemeClr>
        </a:solidFill>
      </dgm:spPr>
      <dgm:t>
        <a:bodyPr/>
        <a:lstStyle/>
        <a:p>
          <a:endParaRPr kumimoji="1" lang="ja-JP" altLang="en-US" dirty="0"/>
        </a:p>
      </dgm:t>
    </dgm:pt>
    <dgm:pt modelId="{7B08901E-15C2-43D1-8F51-E7044FFDE4CE}" type="parTrans" cxnId="{FB4C1447-7CCD-4F43-B39C-A10970CD7AD8}">
      <dgm:prSet/>
      <dgm:spPr/>
      <dgm:t>
        <a:bodyPr/>
        <a:lstStyle/>
        <a:p>
          <a:endParaRPr kumimoji="1" lang="ja-JP" altLang="en-US"/>
        </a:p>
      </dgm:t>
    </dgm:pt>
    <dgm:pt modelId="{AF587BC7-5477-4F47-8CD8-804A1971517A}" type="sibTrans" cxnId="{FB4C1447-7CCD-4F43-B39C-A10970CD7AD8}">
      <dgm:prSet/>
      <dgm:spPr/>
      <dgm:t>
        <a:bodyPr/>
        <a:lstStyle/>
        <a:p>
          <a:endParaRPr kumimoji="1" lang="ja-JP" altLang="en-US"/>
        </a:p>
      </dgm:t>
    </dgm:pt>
    <dgm:pt modelId="{0A59A09D-EBC5-4967-994D-A79B6E61F111}">
      <dgm:prSet phldrT="[テキスト]"/>
      <dgm:spPr>
        <a:solidFill>
          <a:schemeClr val="accent5">
            <a:lumMod val="20000"/>
            <a:lumOff val="80000"/>
          </a:schemeClr>
        </a:solidFill>
      </dgm:spPr>
      <dgm:t>
        <a:bodyPr/>
        <a:lstStyle/>
        <a:p>
          <a:endParaRPr kumimoji="1" lang="ja-JP" altLang="en-US" dirty="0"/>
        </a:p>
      </dgm:t>
    </dgm:pt>
    <dgm:pt modelId="{7B4B87CD-D030-4F28-83B9-D2713DB1C2B4}" type="parTrans" cxnId="{9D3ECF27-9FC9-49FF-B332-04301AEB68C2}">
      <dgm:prSet/>
      <dgm:spPr/>
      <dgm:t>
        <a:bodyPr/>
        <a:lstStyle/>
        <a:p>
          <a:endParaRPr kumimoji="1" lang="ja-JP" altLang="en-US"/>
        </a:p>
      </dgm:t>
    </dgm:pt>
    <dgm:pt modelId="{103FD102-F5A7-4CE9-96E6-A3C75379F58D}" type="sibTrans" cxnId="{9D3ECF27-9FC9-49FF-B332-04301AEB68C2}">
      <dgm:prSet/>
      <dgm:spPr/>
      <dgm:t>
        <a:bodyPr/>
        <a:lstStyle/>
        <a:p>
          <a:endParaRPr kumimoji="1" lang="ja-JP" altLang="en-US"/>
        </a:p>
      </dgm:t>
    </dgm:pt>
    <dgm:pt modelId="{5C8CBCC1-AA0F-4FA0-B44F-E1CD85C51A74}" type="pres">
      <dgm:prSet presAssocID="{20F7D2D8-9EA9-43FB-9848-9DB5B42BA385}" presName="Name0" presStyleCnt="0">
        <dgm:presLayoutVars>
          <dgm:dir/>
          <dgm:animLvl val="lvl"/>
          <dgm:resizeHandles val="exact"/>
        </dgm:presLayoutVars>
      </dgm:prSet>
      <dgm:spPr/>
    </dgm:pt>
    <dgm:pt modelId="{E40C2ACE-267E-4444-8CB5-12CB38E0C955}" type="pres">
      <dgm:prSet presAssocID="{1902B837-AF5B-4499-B57B-7DE6BF013889}" presName="parTxOnly" presStyleLbl="node1" presStyleIdx="0" presStyleCnt="5">
        <dgm:presLayoutVars>
          <dgm:chMax val="0"/>
          <dgm:chPref val="0"/>
          <dgm:bulletEnabled val="1"/>
        </dgm:presLayoutVars>
      </dgm:prSet>
      <dgm:spPr/>
    </dgm:pt>
    <dgm:pt modelId="{03BD2BB7-57B3-41AE-A7AB-5B3542C2399E}" type="pres">
      <dgm:prSet presAssocID="{7F1D422B-90D1-4874-A9A0-EE3240C0D3ED}" presName="parTxOnlySpace" presStyleCnt="0"/>
      <dgm:spPr/>
    </dgm:pt>
    <dgm:pt modelId="{E65F83A1-93A4-4195-A3D1-7D3ECDA90211}" type="pres">
      <dgm:prSet presAssocID="{957E36D4-8140-4C9D-9ACE-EE889ECCBD4A}" presName="parTxOnly" presStyleLbl="node1" presStyleIdx="1" presStyleCnt="5">
        <dgm:presLayoutVars>
          <dgm:chMax val="0"/>
          <dgm:chPref val="0"/>
          <dgm:bulletEnabled val="1"/>
        </dgm:presLayoutVars>
      </dgm:prSet>
      <dgm:spPr/>
    </dgm:pt>
    <dgm:pt modelId="{FB3258E1-0C2C-44A8-A131-75118A2DBD23}" type="pres">
      <dgm:prSet presAssocID="{1CB9E90A-6FE5-4267-97C7-D5EFA810736F}" presName="parTxOnlySpace" presStyleCnt="0"/>
      <dgm:spPr/>
    </dgm:pt>
    <dgm:pt modelId="{7D26C15C-279C-4713-9716-070B0AE638A9}" type="pres">
      <dgm:prSet presAssocID="{3D3D6DDA-5BAC-48E2-82BA-87E1C4BCE23E}" presName="parTxOnly" presStyleLbl="node1" presStyleIdx="2" presStyleCnt="5">
        <dgm:presLayoutVars>
          <dgm:chMax val="0"/>
          <dgm:chPref val="0"/>
          <dgm:bulletEnabled val="1"/>
        </dgm:presLayoutVars>
      </dgm:prSet>
      <dgm:spPr/>
    </dgm:pt>
    <dgm:pt modelId="{C68196C3-941A-4DEC-9568-5BDAEFDCDEE0}" type="pres">
      <dgm:prSet presAssocID="{83372698-F41B-4EBE-9211-395A1A87639E}" presName="parTxOnlySpace" presStyleCnt="0"/>
      <dgm:spPr/>
    </dgm:pt>
    <dgm:pt modelId="{6BB13B0C-E6DD-49ED-85D6-F08839299111}" type="pres">
      <dgm:prSet presAssocID="{0A59A09D-EBC5-4967-994D-A79B6E61F111}" presName="parTxOnly" presStyleLbl="node1" presStyleIdx="3" presStyleCnt="5">
        <dgm:presLayoutVars>
          <dgm:chMax val="0"/>
          <dgm:chPref val="0"/>
          <dgm:bulletEnabled val="1"/>
        </dgm:presLayoutVars>
      </dgm:prSet>
      <dgm:spPr/>
    </dgm:pt>
    <dgm:pt modelId="{D38F3C2D-D7F1-4753-A967-633304AF3584}" type="pres">
      <dgm:prSet presAssocID="{103FD102-F5A7-4CE9-96E6-A3C75379F58D}" presName="parTxOnlySpace" presStyleCnt="0"/>
      <dgm:spPr/>
    </dgm:pt>
    <dgm:pt modelId="{C2F6AAD7-40F7-4721-9CE6-2DBE44DBA237}" type="pres">
      <dgm:prSet presAssocID="{6112BCCF-D3C2-4AAA-AE64-CA0A0C1023FE}" presName="parTxOnly" presStyleLbl="node1" presStyleIdx="4" presStyleCnt="5">
        <dgm:presLayoutVars>
          <dgm:chMax val="0"/>
          <dgm:chPref val="0"/>
          <dgm:bulletEnabled val="1"/>
        </dgm:presLayoutVars>
      </dgm:prSet>
      <dgm:spPr/>
    </dgm:pt>
  </dgm:ptLst>
  <dgm:cxnLst>
    <dgm:cxn modelId="{FB4C1447-7CCD-4F43-B39C-A10970CD7AD8}" srcId="{20F7D2D8-9EA9-43FB-9848-9DB5B42BA385}" destId="{6112BCCF-D3C2-4AAA-AE64-CA0A0C1023FE}" srcOrd="4" destOrd="0" parTransId="{7B08901E-15C2-43D1-8F51-E7044FFDE4CE}" sibTransId="{AF587BC7-5477-4F47-8CD8-804A1971517A}"/>
    <dgm:cxn modelId="{DED8003A-0E78-4C67-9825-218254FE059B}" type="presOf" srcId="{957E36D4-8140-4C9D-9ACE-EE889ECCBD4A}" destId="{E65F83A1-93A4-4195-A3D1-7D3ECDA90211}" srcOrd="0" destOrd="0" presId="urn:microsoft.com/office/officeart/2005/8/layout/chevron1"/>
    <dgm:cxn modelId="{4492713F-6DCF-4B26-8577-C601EB244070}" type="presOf" srcId="{1902B837-AF5B-4499-B57B-7DE6BF013889}" destId="{E40C2ACE-267E-4444-8CB5-12CB38E0C955}" srcOrd="0" destOrd="0" presId="urn:microsoft.com/office/officeart/2005/8/layout/chevron1"/>
    <dgm:cxn modelId="{04DB0E8E-DA67-423D-B3C7-6CD43F3E1E65}" srcId="{20F7D2D8-9EA9-43FB-9848-9DB5B42BA385}" destId="{957E36D4-8140-4C9D-9ACE-EE889ECCBD4A}" srcOrd="1" destOrd="0" parTransId="{D8D94604-C3A6-4FBB-8AAB-73337B5A938A}" sibTransId="{1CB9E90A-6FE5-4267-97C7-D5EFA810736F}"/>
    <dgm:cxn modelId="{52AFC9AC-3049-47E4-8647-16F7A47AC787}" type="presOf" srcId="{20F7D2D8-9EA9-43FB-9848-9DB5B42BA385}" destId="{5C8CBCC1-AA0F-4FA0-B44F-E1CD85C51A74}" srcOrd="0" destOrd="0" presId="urn:microsoft.com/office/officeart/2005/8/layout/chevron1"/>
    <dgm:cxn modelId="{7AA24771-D57C-4A2B-904E-54FFB4FC2901}" type="presOf" srcId="{3D3D6DDA-5BAC-48E2-82BA-87E1C4BCE23E}" destId="{7D26C15C-279C-4713-9716-070B0AE638A9}" srcOrd="0" destOrd="0" presId="urn:microsoft.com/office/officeart/2005/8/layout/chevron1"/>
    <dgm:cxn modelId="{AA7EEFA2-CD08-4609-8FF2-22208E5001F6}" srcId="{20F7D2D8-9EA9-43FB-9848-9DB5B42BA385}" destId="{1902B837-AF5B-4499-B57B-7DE6BF013889}" srcOrd="0" destOrd="0" parTransId="{53163375-75B1-4355-8C40-2006527FDBB9}" sibTransId="{7F1D422B-90D1-4874-A9A0-EE3240C0D3ED}"/>
    <dgm:cxn modelId="{AA3B21EA-D19B-4894-87BE-183E4AB5D247}" type="presOf" srcId="{0A59A09D-EBC5-4967-994D-A79B6E61F111}" destId="{6BB13B0C-E6DD-49ED-85D6-F08839299111}" srcOrd="0" destOrd="0" presId="urn:microsoft.com/office/officeart/2005/8/layout/chevron1"/>
    <dgm:cxn modelId="{9D3ECF27-9FC9-49FF-B332-04301AEB68C2}" srcId="{20F7D2D8-9EA9-43FB-9848-9DB5B42BA385}" destId="{0A59A09D-EBC5-4967-994D-A79B6E61F111}" srcOrd="3" destOrd="0" parTransId="{7B4B87CD-D030-4F28-83B9-D2713DB1C2B4}" sibTransId="{103FD102-F5A7-4CE9-96E6-A3C75379F58D}"/>
    <dgm:cxn modelId="{E992E895-F630-41F1-85F7-AE81B9E89899}" srcId="{20F7D2D8-9EA9-43FB-9848-9DB5B42BA385}" destId="{3D3D6DDA-5BAC-48E2-82BA-87E1C4BCE23E}" srcOrd="2" destOrd="0" parTransId="{44B8239D-CEE0-4205-B6C1-B23AC88B4ED7}" sibTransId="{83372698-F41B-4EBE-9211-395A1A87639E}"/>
    <dgm:cxn modelId="{01E6FF1A-E252-4F38-963D-E18859845F0B}" type="presOf" srcId="{6112BCCF-D3C2-4AAA-AE64-CA0A0C1023FE}" destId="{C2F6AAD7-40F7-4721-9CE6-2DBE44DBA237}" srcOrd="0" destOrd="0" presId="urn:microsoft.com/office/officeart/2005/8/layout/chevron1"/>
    <dgm:cxn modelId="{057A6185-8041-45D4-836A-3AFB756B7295}" type="presParOf" srcId="{5C8CBCC1-AA0F-4FA0-B44F-E1CD85C51A74}" destId="{E40C2ACE-267E-4444-8CB5-12CB38E0C955}" srcOrd="0" destOrd="0" presId="urn:microsoft.com/office/officeart/2005/8/layout/chevron1"/>
    <dgm:cxn modelId="{CB64FC4C-567C-49C1-AC35-E9928ACD4908}" type="presParOf" srcId="{5C8CBCC1-AA0F-4FA0-B44F-E1CD85C51A74}" destId="{03BD2BB7-57B3-41AE-A7AB-5B3542C2399E}" srcOrd="1" destOrd="0" presId="urn:microsoft.com/office/officeart/2005/8/layout/chevron1"/>
    <dgm:cxn modelId="{0DC9401C-C2A9-4743-B5AC-DEF7E0F09CDE}" type="presParOf" srcId="{5C8CBCC1-AA0F-4FA0-B44F-E1CD85C51A74}" destId="{E65F83A1-93A4-4195-A3D1-7D3ECDA90211}" srcOrd="2" destOrd="0" presId="urn:microsoft.com/office/officeart/2005/8/layout/chevron1"/>
    <dgm:cxn modelId="{CCB52C08-48E7-4663-A547-A3863A157E2F}" type="presParOf" srcId="{5C8CBCC1-AA0F-4FA0-B44F-E1CD85C51A74}" destId="{FB3258E1-0C2C-44A8-A131-75118A2DBD23}" srcOrd="3" destOrd="0" presId="urn:microsoft.com/office/officeart/2005/8/layout/chevron1"/>
    <dgm:cxn modelId="{C6C56664-855E-44F1-B48D-F63114CC1D48}" type="presParOf" srcId="{5C8CBCC1-AA0F-4FA0-B44F-E1CD85C51A74}" destId="{7D26C15C-279C-4713-9716-070B0AE638A9}" srcOrd="4" destOrd="0" presId="urn:microsoft.com/office/officeart/2005/8/layout/chevron1"/>
    <dgm:cxn modelId="{E40FB75E-E70B-4C61-89DE-C33CBD4B4A21}" type="presParOf" srcId="{5C8CBCC1-AA0F-4FA0-B44F-E1CD85C51A74}" destId="{C68196C3-941A-4DEC-9568-5BDAEFDCDEE0}" srcOrd="5" destOrd="0" presId="urn:microsoft.com/office/officeart/2005/8/layout/chevron1"/>
    <dgm:cxn modelId="{6781FDBB-61A8-4BE6-AB5C-7022E9E1FB04}" type="presParOf" srcId="{5C8CBCC1-AA0F-4FA0-B44F-E1CD85C51A74}" destId="{6BB13B0C-E6DD-49ED-85D6-F08839299111}" srcOrd="6" destOrd="0" presId="urn:microsoft.com/office/officeart/2005/8/layout/chevron1"/>
    <dgm:cxn modelId="{7C93B238-A84B-4A95-95D8-ACBA4189BCCA}" type="presParOf" srcId="{5C8CBCC1-AA0F-4FA0-B44F-E1CD85C51A74}" destId="{D38F3C2D-D7F1-4753-A967-633304AF3584}" srcOrd="7" destOrd="0" presId="urn:microsoft.com/office/officeart/2005/8/layout/chevron1"/>
    <dgm:cxn modelId="{3CDAB729-681F-4BF0-9A41-6E9471C66B87}" type="presParOf" srcId="{5C8CBCC1-AA0F-4FA0-B44F-E1CD85C51A74}" destId="{C2F6AAD7-40F7-4721-9CE6-2DBE44DBA23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C2ACE-267E-4444-8CB5-12CB38E0C955}">
      <dsp:nvSpPr>
        <dsp:cNvPr id="0" name=""/>
        <dsp:cNvSpPr/>
      </dsp:nvSpPr>
      <dsp:spPr>
        <a:xfrm>
          <a:off x="216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7427" y="0"/>
        <a:ext cx="1536310" cy="390525"/>
      </dsp:txXfrm>
    </dsp:sp>
    <dsp:sp modelId="{E65F83A1-93A4-4195-A3D1-7D3ECDA90211}">
      <dsp:nvSpPr>
        <dsp:cNvPr id="0" name=""/>
        <dsp:cNvSpPr/>
      </dsp:nvSpPr>
      <dsp:spPr>
        <a:xfrm>
          <a:off x="1736317" y="0"/>
          <a:ext cx="1926835" cy="390525"/>
        </a:xfrm>
        <a:prstGeom prst="chevron">
          <a:avLst/>
        </a:prstGeom>
        <a:solidFill>
          <a:schemeClr val="accent5">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1931580" y="0"/>
        <a:ext cx="1536310" cy="390525"/>
      </dsp:txXfrm>
    </dsp:sp>
    <dsp:sp modelId="{7D26C15C-279C-4713-9716-070B0AE638A9}">
      <dsp:nvSpPr>
        <dsp:cNvPr id="0" name=""/>
        <dsp:cNvSpPr/>
      </dsp:nvSpPr>
      <dsp:spPr>
        <a:xfrm>
          <a:off x="3470469" y="0"/>
          <a:ext cx="1926835" cy="390525"/>
        </a:xfrm>
        <a:prstGeom prst="chevron">
          <a:avLst/>
        </a:prstGeom>
        <a:solidFill>
          <a:schemeClr val="accent5">
            <a:lumMod val="60000"/>
            <a:lumOff val="4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kern="1200" dirty="0"/>
            <a:t> </a:t>
          </a:r>
          <a:endParaRPr kumimoji="1" lang="ja-JP" altLang="en-US" sz="2300" kern="1200" dirty="0"/>
        </a:p>
      </dsp:txBody>
      <dsp:txXfrm>
        <a:off x="3665732" y="0"/>
        <a:ext cx="1536310" cy="390525"/>
      </dsp:txXfrm>
    </dsp:sp>
    <dsp:sp modelId="{6BB13B0C-E6DD-49ED-85D6-F08839299111}">
      <dsp:nvSpPr>
        <dsp:cNvPr id="0" name=""/>
        <dsp:cNvSpPr/>
      </dsp:nvSpPr>
      <dsp:spPr>
        <a:xfrm>
          <a:off x="5204621"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5399884" y="0"/>
        <a:ext cx="1536310" cy="390525"/>
      </dsp:txXfrm>
    </dsp:sp>
    <dsp:sp modelId="{C2F6AAD7-40F7-4721-9CE6-2DBE44DBA237}">
      <dsp:nvSpPr>
        <dsp:cNvPr id="0" name=""/>
        <dsp:cNvSpPr/>
      </dsp:nvSpPr>
      <dsp:spPr>
        <a:xfrm>
          <a:off x="6938774" y="0"/>
          <a:ext cx="1926835" cy="390525"/>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kumimoji="1" lang="ja-JP" altLang="en-US" sz="2300" kern="1200" dirty="0"/>
        </a:p>
      </dsp:txBody>
      <dsp:txXfrm>
        <a:off x="7134037" y="0"/>
        <a:ext cx="1536310" cy="3905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303606" cy="341298"/>
          </a:xfrm>
          <a:prstGeom prst="rect">
            <a:avLst/>
          </a:prstGeom>
        </p:spPr>
        <p:txBody>
          <a:bodyPr vert="horz" lIns="95563" tIns="47781" rIns="95563" bIns="47781"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5626070" y="1"/>
            <a:ext cx="4303606" cy="341298"/>
          </a:xfrm>
          <a:prstGeom prst="rect">
            <a:avLst/>
          </a:prstGeom>
        </p:spPr>
        <p:txBody>
          <a:bodyPr vert="horz" lIns="95563" tIns="47781" rIns="95563" bIns="47781" rtlCol="0"/>
          <a:lstStyle>
            <a:lvl1pPr algn="r">
              <a:defRPr sz="1300"/>
            </a:lvl1pPr>
          </a:lstStyle>
          <a:p>
            <a:fld id="{6412E853-FFE5-4074-AF0E-FFADB962933D}" type="datetimeFigureOut">
              <a:rPr kumimoji="1" lang="ja-JP" altLang="en-US" smtClean="0"/>
              <a:t>2017/2/7</a:t>
            </a:fld>
            <a:endParaRPr kumimoji="1" lang="ja-JP" altLang="en-US"/>
          </a:p>
        </p:txBody>
      </p:sp>
      <p:sp>
        <p:nvSpPr>
          <p:cNvPr id="4" name="フッター プレースホルダー 3"/>
          <p:cNvSpPr>
            <a:spLocks noGrp="1"/>
          </p:cNvSpPr>
          <p:nvPr>
            <p:ph type="ftr" sz="quarter" idx="2"/>
          </p:nvPr>
        </p:nvSpPr>
        <p:spPr>
          <a:xfrm>
            <a:off x="0" y="6453204"/>
            <a:ext cx="4303606" cy="341297"/>
          </a:xfrm>
          <a:prstGeom prst="rect">
            <a:avLst/>
          </a:prstGeom>
        </p:spPr>
        <p:txBody>
          <a:bodyPr vert="horz" lIns="95563" tIns="47781" rIns="95563" bIns="47781"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5626070" y="6453204"/>
            <a:ext cx="4303606" cy="341297"/>
          </a:xfrm>
          <a:prstGeom prst="rect">
            <a:avLst/>
          </a:prstGeom>
        </p:spPr>
        <p:txBody>
          <a:bodyPr vert="horz" lIns="95563" tIns="47781" rIns="95563" bIns="47781" rtlCol="0" anchor="b"/>
          <a:lstStyle>
            <a:lvl1pPr algn="r">
              <a:defRPr sz="1300"/>
            </a:lvl1pPr>
          </a:lstStyle>
          <a:p>
            <a:fld id="{898690DC-47B4-49BE-8876-C524B9A41712}" type="slidenum">
              <a:rPr kumimoji="1" lang="ja-JP" altLang="en-US" smtClean="0"/>
              <a:t>‹#›</a:t>
            </a:fld>
            <a:endParaRPr kumimoji="1" lang="ja-JP" altLang="en-US"/>
          </a:p>
        </p:txBody>
      </p:sp>
    </p:spTree>
    <p:extLst>
      <p:ext uri="{BB962C8B-B14F-4D97-AF65-F5344CB8AC3E}">
        <p14:creationId xmlns:p14="http://schemas.microsoft.com/office/powerpoint/2010/main" val="2148645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303606" cy="341298"/>
          </a:xfrm>
          <a:prstGeom prst="rect">
            <a:avLst/>
          </a:prstGeom>
        </p:spPr>
        <p:txBody>
          <a:bodyPr vert="horz" lIns="95563" tIns="47781" rIns="95563" bIns="47781" rtlCol="0"/>
          <a:lstStyle>
            <a:lvl1pPr algn="l">
              <a:defRPr sz="1300"/>
            </a:lvl1pPr>
          </a:lstStyle>
          <a:p>
            <a:endParaRPr kumimoji="1" lang="ja-JP" altLang="en-US"/>
          </a:p>
        </p:txBody>
      </p:sp>
      <p:sp>
        <p:nvSpPr>
          <p:cNvPr id="3" name="日付プレースホルダー 2"/>
          <p:cNvSpPr>
            <a:spLocks noGrp="1"/>
          </p:cNvSpPr>
          <p:nvPr>
            <p:ph type="dt" idx="1"/>
          </p:nvPr>
        </p:nvSpPr>
        <p:spPr>
          <a:xfrm>
            <a:off x="5626070" y="1"/>
            <a:ext cx="4303606" cy="341298"/>
          </a:xfrm>
          <a:prstGeom prst="rect">
            <a:avLst/>
          </a:prstGeom>
        </p:spPr>
        <p:txBody>
          <a:bodyPr vert="horz" lIns="95563" tIns="47781" rIns="95563" bIns="47781" rtlCol="0"/>
          <a:lstStyle>
            <a:lvl1pPr algn="r">
              <a:defRPr sz="1300"/>
            </a:lvl1pPr>
          </a:lstStyle>
          <a:p>
            <a:fld id="{B7308ABC-FC36-4C8C-BAF7-27F0F834C31B}" type="datetimeFigureOut">
              <a:rPr kumimoji="1" lang="ja-JP" altLang="en-US" smtClean="0"/>
              <a:t>2017/2/7</a:t>
            </a:fld>
            <a:endParaRPr kumimoji="1" lang="ja-JP" altLang="en-US"/>
          </a:p>
        </p:txBody>
      </p:sp>
      <p:sp>
        <p:nvSpPr>
          <p:cNvPr id="4" name="スライド イメージ プレースホルダー 3"/>
          <p:cNvSpPr>
            <a:spLocks noGrp="1" noRot="1" noChangeAspect="1"/>
          </p:cNvSpPr>
          <p:nvPr>
            <p:ph type="sldImg" idx="2"/>
          </p:nvPr>
        </p:nvSpPr>
        <p:spPr>
          <a:xfrm>
            <a:off x="3436938" y="849313"/>
            <a:ext cx="3057525" cy="2293937"/>
          </a:xfrm>
          <a:prstGeom prst="rect">
            <a:avLst/>
          </a:prstGeom>
          <a:noFill/>
          <a:ln w="12700">
            <a:solidFill>
              <a:prstClr val="black"/>
            </a:solidFill>
          </a:ln>
        </p:spPr>
        <p:txBody>
          <a:bodyPr vert="horz" lIns="95563" tIns="47781" rIns="95563" bIns="47781" rtlCol="0" anchor="ctr"/>
          <a:lstStyle/>
          <a:p>
            <a:endParaRPr lang="ja-JP" altLang="en-US"/>
          </a:p>
        </p:txBody>
      </p:sp>
      <p:sp>
        <p:nvSpPr>
          <p:cNvPr id="5" name="ノート プレースホルダー 4"/>
          <p:cNvSpPr>
            <a:spLocks noGrp="1"/>
          </p:cNvSpPr>
          <p:nvPr>
            <p:ph type="body" sz="quarter" idx="3"/>
          </p:nvPr>
        </p:nvSpPr>
        <p:spPr>
          <a:xfrm>
            <a:off x="993140" y="3269855"/>
            <a:ext cx="7945120" cy="2675334"/>
          </a:xfrm>
          <a:prstGeom prst="rect">
            <a:avLst/>
          </a:prstGeom>
        </p:spPr>
        <p:txBody>
          <a:bodyPr vert="horz" lIns="95563" tIns="47781" rIns="95563" bIns="47781"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53204"/>
            <a:ext cx="4303606" cy="341297"/>
          </a:xfrm>
          <a:prstGeom prst="rect">
            <a:avLst/>
          </a:prstGeom>
        </p:spPr>
        <p:txBody>
          <a:bodyPr vert="horz" lIns="95563" tIns="47781" rIns="95563" bIns="47781"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626070" y="6453204"/>
            <a:ext cx="4303606" cy="341297"/>
          </a:xfrm>
          <a:prstGeom prst="rect">
            <a:avLst/>
          </a:prstGeom>
        </p:spPr>
        <p:txBody>
          <a:bodyPr vert="horz" lIns="95563" tIns="47781" rIns="95563" bIns="47781" rtlCol="0" anchor="b"/>
          <a:lstStyle>
            <a:lvl1pPr algn="r">
              <a:defRPr sz="1300"/>
            </a:lvl1pPr>
          </a:lstStyle>
          <a:p>
            <a:fld id="{78A43AA2-E3D5-4F45-A71E-89AE356677C7}" type="slidenum">
              <a:rPr kumimoji="1" lang="ja-JP" altLang="en-US" smtClean="0"/>
              <a:t>‹#›</a:t>
            </a:fld>
            <a:endParaRPr kumimoji="1" lang="ja-JP" altLang="en-US"/>
          </a:p>
        </p:txBody>
      </p:sp>
    </p:spTree>
    <p:extLst>
      <p:ext uri="{BB962C8B-B14F-4D97-AF65-F5344CB8AC3E}">
        <p14:creationId xmlns:p14="http://schemas.microsoft.com/office/powerpoint/2010/main" val="26340303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2:30</a:t>
            </a:r>
          </a:p>
        </p:txBody>
      </p:sp>
      <p:sp>
        <p:nvSpPr>
          <p:cNvPr id="4" name="スライド番号プレースホルダー 3"/>
          <p:cNvSpPr>
            <a:spLocks noGrp="1"/>
          </p:cNvSpPr>
          <p:nvPr>
            <p:ph type="sldNum" sz="quarter" idx="10"/>
          </p:nvPr>
        </p:nvSpPr>
        <p:spPr/>
        <p:txBody>
          <a:bodyPr/>
          <a:lstStyle/>
          <a:p>
            <a:fld id="{78A43AA2-E3D5-4F45-A71E-89AE356677C7}" type="slidenum">
              <a:rPr kumimoji="1" lang="ja-JP" altLang="en-US" smtClean="0"/>
              <a:t>2</a:t>
            </a:fld>
            <a:endParaRPr kumimoji="1" lang="ja-JP" altLang="en-US" dirty="0"/>
          </a:p>
        </p:txBody>
      </p:sp>
    </p:spTree>
    <p:extLst>
      <p:ext uri="{BB962C8B-B14F-4D97-AF65-F5344CB8AC3E}">
        <p14:creationId xmlns:p14="http://schemas.microsoft.com/office/powerpoint/2010/main" val="96854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リアリティのある可視化は工業的プロセスの理解に重要なだけでなく、映画やゲームなどのコンピューターグラフィックスに対してもアプリケーションがある</a:t>
            </a:r>
            <a:endParaRPr kumimoji="1" lang="en-US" altLang="ja-JP" dirty="0"/>
          </a:p>
        </p:txBody>
      </p:sp>
      <p:sp>
        <p:nvSpPr>
          <p:cNvPr id="4" name="スライド番号プレースホルダー 3"/>
          <p:cNvSpPr>
            <a:spLocks noGrp="1"/>
          </p:cNvSpPr>
          <p:nvPr>
            <p:ph type="sldNum" sz="quarter" idx="10"/>
          </p:nvPr>
        </p:nvSpPr>
        <p:spPr/>
        <p:txBody>
          <a:bodyPr/>
          <a:lstStyle/>
          <a:p>
            <a:fld id="{78A43AA2-E3D5-4F45-A71E-89AE356677C7}" type="slidenum">
              <a:rPr kumimoji="1" lang="ja-JP" altLang="en-US" smtClean="0"/>
              <a:t>3</a:t>
            </a:fld>
            <a:endParaRPr kumimoji="1" lang="ja-JP" altLang="en-US"/>
          </a:p>
        </p:txBody>
      </p:sp>
    </p:spTree>
    <p:extLst>
      <p:ext uri="{BB962C8B-B14F-4D97-AF65-F5344CB8AC3E}">
        <p14:creationId xmlns:p14="http://schemas.microsoft.com/office/powerpoint/2010/main" val="2341576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1:30</a:t>
            </a:r>
          </a:p>
        </p:txBody>
      </p:sp>
      <p:sp>
        <p:nvSpPr>
          <p:cNvPr id="4" name="スライド番号プレースホルダー 3"/>
          <p:cNvSpPr>
            <a:spLocks noGrp="1"/>
          </p:cNvSpPr>
          <p:nvPr>
            <p:ph type="sldNum" sz="quarter" idx="10"/>
          </p:nvPr>
        </p:nvSpPr>
        <p:spPr/>
        <p:txBody>
          <a:bodyPr/>
          <a:lstStyle/>
          <a:p>
            <a:fld id="{78A43AA2-E3D5-4F45-A71E-89AE356677C7}" type="slidenum">
              <a:rPr kumimoji="1" lang="ja-JP" altLang="en-US" smtClean="0"/>
              <a:t>5</a:t>
            </a:fld>
            <a:endParaRPr kumimoji="1" lang="ja-JP" altLang="en-US"/>
          </a:p>
        </p:txBody>
      </p:sp>
    </p:spTree>
    <p:extLst>
      <p:ext uri="{BB962C8B-B14F-4D97-AF65-F5344CB8AC3E}">
        <p14:creationId xmlns:p14="http://schemas.microsoft.com/office/powerpoint/2010/main" val="270059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4:30</a:t>
            </a:r>
            <a:endParaRPr kumimoji="1" lang="ja-JP" altLang="en-US" dirty="0"/>
          </a:p>
        </p:txBody>
      </p:sp>
      <p:sp>
        <p:nvSpPr>
          <p:cNvPr id="4" name="スライド番号プレースホルダー 3"/>
          <p:cNvSpPr>
            <a:spLocks noGrp="1"/>
          </p:cNvSpPr>
          <p:nvPr>
            <p:ph type="sldNum" sz="quarter" idx="10"/>
          </p:nvPr>
        </p:nvSpPr>
        <p:spPr/>
        <p:txBody>
          <a:bodyPr/>
          <a:lstStyle/>
          <a:p>
            <a:fld id="{78A43AA2-E3D5-4F45-A71E-89AE356677C7}" type="slidenum">
              <a:rPr kumimoji="1" lang="ja-JP" altLang="en-US" smtClean="0"/>
              <a:t>9</a:t>
            </a:fld>
            <a:endParaRPr kumimoji="1" lang="ja-JP" altLang="en-US"/>
          </a:p>
        </p:txBody>
      </p:sp>
    </p:spTree>
    <p:extLst>
      <p:ext uri="{BB962C8B-B14F-4D97-AF65-F5344CB8AC3E}">
        <p14:creationId xmlns:p14="http://schemas.microsoft.com/office/powerpoint/2010/main" val="2160782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3:00</a:t>
            </a:r>
            <a:endParaRPr kumimoji="1" lang="ja-JP" altLang="en-US" dirty="0"/>
          </a:p>
        </p:txBody>
      </p:sp>
      <p:sp>
        <p:nvSpPr>
          <p:cNvPr id="4" name="スライド番号プレースホルダー 3"/>
          <p:cNvSpPr>
            <a:spLocks noGrp="1"/>
          </p:cNvSpPr>
          <p:nvPr>
            <p:ph type="sldNum" sz="quarter" idx="10"/>
          </p:nvPr>
        </p:nvSpPr>
        <p:spPr/>
        <p:txBody>
          <a:bodyPr/>
          <a:lstStyle/>
          <a:p>
            <a:fld id="{78A43AA2-E3D5-4F45-A71E-89AE356677C7}" type="slidenum">
              <a:rPr kumimoji="1" lang="ja-JP" altLang="en-US" smtClean="0"/>
              <a:t>16</a:t>
            </a:fld>
            <a:endParaRPr kumimoji="1" lang="ja-JP" altLang="en-US"/>
          </a:p>
        </p:txBody>
      </p:sp>
    </p:spTree>
    <p:extLst>
      <p:ext uri="{BB962C8B-B14F-4D97-AF65-F5344CB8AC3E}">
        <p14:creationId xmlns:p14="http://schemas.microsoft.com/office/powerpoint/2010/main" val="2047447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0:30</a:t>
            </a:r>
          </a:p>
        </p:txBody>
      </p:sp>
      <p:sp>
        <p:nvSpPr>
          <p:cNvPr id="4" name="スライド番号プレースホルダー 3"/>
          <p:cNvSpPr>
            <a:spLocks noGrp="1"/>
          </p:cNvSpPr>
          <p:nvPr>
            <p:ph type="sldNum" sz="quarter" idx="10"/>
          </p:nvPr>
        </p:nvSpPr>
        <p:spPr/>
        <p:txBody>
          <a:bodyPr/>
          <a:lstStyle/>
          <a:p>
            <a:fld id="{78A43AA2-E3D5-4F45-A71E-89AE356677C7}" type="slidenum">
              <a:rPr kumimoji="1" lang="ja-JP" altLang="en-US" smtClean="0"/>
              <a:t>28</a:t>
            </a:fld>
            <a:endParaRPr kumimoji="1" lang="ja-JP" altLang="en-US"/>
          </a:p>
        </p:txBody>
      </p:sp>
    </p:spTree>
    <p:extLst>
      <p:ext uri="{BB962C8B-B14F-4D97-AF65-F5344CB8AC3E}">
        <p14:creationId xmlns:p14="http://schemas.microsoft.com/office/powerpoint/2010/main" val="389386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E28A760-785E-43DD-B4E2-9FE9681B4B2D}"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6" name="Slide Number Placeholder 5"/>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70499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10FDA4F-CE49-40E5-9BD8-11CBDB74F46F}"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6" name="Slide Number Placeholder 5"/>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1153811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7C3E796-AC83-411D-B633-CB92DC29DF95}"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6" name="Slide Number Placeholder 5"/>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423598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2DF0BA1-46BA-410E-BD32-F4B254899DD4}"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6" name="Slide Number Placeholder 5"/>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520068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1CC4F60-7A29-4D3E-9454-7920012E9394}"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6" name="Slide Number Placeholder 5"/>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78401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A56A683-ADF4-406B-97B0-110EF1D82D65}" type="datetime1">
              <a:rPr kumimoji="1" lang="ja-JP" altLang="en-US" smtClean="0"/>
              <a:t>2017/2/7</a:t>
            </a:fld>
            <a:endParaRPr kumimoji="1" lang="ja-JP" altLang="en-US"/>
          </a:p>
        </p:txBody>
      </p:sp>
      <p:sp>
        <p:nvSpPr>
          <p:cNvPr id="6" name="Footer Placeholder 5"/>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7" name="Slide Number Placeholder 6"/>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208043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50670B0-37A2-48F7-A552-675596239252}" type="datetime1">
              <a:rPr kumimoji="1" lang="ja-JP" altLang="en-US" smtClean="0"/>
              <a:t>2017/2/7</a:t>
            </a:fld>
            <a:endParaRPr kumimoji="1" lang="ja-JP" altLang="en-US"/>
          </a:p>
        </p:txBody>
      </p:sp>
      <p:sp>
        <p:nvSpPr>
          <p:cNvPr id="8" name="Footer Placeholder 7"/>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9" name="Slide Number Placeholder 8"/>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1658485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88A506B-866A-49C5-AA13-1118C929EF0F}" type="datetime1">
              <a:rPr kumimoji="1" lang="ja-JP" altLang="en-US" smtClean="0"/>
              <a:t>2017/2/7</a:t>
            </a:fld>
            <a:endParaRPr kumimoji="1" lang="ja-JP" altLang="en-US"/>
          </a:p>
        </p:txBody>
      </p:sp>
      <p:sp>
        <p:nvSpPr>
          <p:cNvPr id="4" name="Footer Placeholder 3"/>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5" name="Slide Number Placeholder 4"/>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1021344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14C00-422F-4CA4-AA98-A6C053D5E5DD}" type="datetime1">
              <a:rPr kumimoji="1" lang="ja-JP" altLang="en-US" smtClean="0"/>
              <a:t>2017/2/7</a:t>
            </a:fld>
            <a:endParaRPr kumimoji="1" lang="ja-JP" altLang="en-US"/>
          </a:p>
        </p:txBody>
      </p:sp>
      <p:sp>
        <p:nvSpPr>
          <p:cNvPr id="3" name="Footer Placeholder 2"/>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4" name="Slide Number Placeholder 3"/>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57396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B4F0006-A9F3-49D2-9E32-F56B9CD8F74E}" type="datetime1">
              <a:rPr kumimoji="1" lang="ja-JP" altLang="en-US" smtClean="0"/>
              <a:t>2017/2/7</a:t>
            </a:fld>
            <a:endParaRPr kumimoji="1" lang="ja-JP" altLang="en-US"/>
          </a:p>
        </p:txBody>
      </p:sp>
      <p:sp>
        <p:nvSpPr>
          <p:cNvPr id="6" name="Footer Placeholder 5"/>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7" name="Slide Number Placeholder 6"/>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3308444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EED4F09-345B-48AD-9920-5FDE42A7E333}" type="datetime1">
              <a:rPr kumimoji="1" lang="ja-JP" altLang="en-US" smtClean="0"/>
              <a:t>2017/2/7</a:t>
            </a:fld>
            <a:endParaRPr kumimoji="1" lang="ja-JP" altLang="en-US"/>
          </a:p>
        </p:txBody>
      </p:sp>
      <p:sp>
        <p:nvSpPr>
          <p:cNvPr id="6" name="Footer Placeholder 5"/>
          <p:cNvSpPr>
            <a:spLocks noGrp="1"/>
          </p:cNvSpPr>
          <p:nvPr>
            <p:ph type="ftr" sz="quarter" idx="11"/>
          </p:nvPr>
        </p:nvSpPr>
        <p:spPr/>
        <p:txBody>
          <a:bodyPr/>
          <a:lstStyle/>
          <a:p>
            <a:r>
              <a:rPr kumimoji="1" lang="en-US" altLang="ja-JP"/>
              <a:t>Development of a visualization technique for a large-scale DEM simulation </a:t>
            </a:r>
            <a:endParaRPr kumimoji="1" lang="ja-JP" altLang="en-US"/>
          </a:p>
        </p:txBody>
      </p:sp>
      <p:sp>
        <p:nvSpPr>
          <p:cNvPr id="7" name="Slide Number Placeholder 6"/>
          <p:cNvSpPr>
            <a:spLocks noGrp="1"/>
          </p:cNvSpPr>
          <p:nvPr>
            <p:ph type="sldNum" sz="quarter" idx="12"/>
          </p:nvPr>
        </p:nvSpPr>
        <p:spPr/>
        <p:txBody>
          <a:body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743255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B60C5-490A-4BFC-A0DB-88A0B6519A4F}" type="datetime1">
              <a:rPr kumimoji="1" lang="ja-JP" altLang="en-US" smtClean="0"/>
              <a:t>2017/2/7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Development of a visualization technique for a large-scale DEM simulation </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30E43-545A-4794-92CE-E544E0631A6C}" type="slidenum">
              <a:rPr kumimoji="1" lang="ja-JP" altLang="en-US" smtClean="0"/>
              <a:t>‹#›</a:t>
            </a:fld>
            <a:endParaRPr kumimoji="1" lang="ja-JP" altLang="en-US"/>
          </a:p>
        </p:txBody>
      </p:sp>
    </p:spTree>
    <p:extLst>
      <p:ext uri="{BB962C8B-B14F-4D97-AF65-F5344CB8AC3E}">
        <p14:creationId xmlns:p14="http://schemas.microsoft.com/office/powerpoint/2010/main" val="199365714"/>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18" Type="http://schemas.microsoft.com/office/2007/relationships/hdphoto" Target="../media/hdphoto7.wdp"/><Relationship Id="rId3" Type="http://schemas.openxmlformats.org/officeDocument/2006/relationships/diagramLayout" Target="../diagrams/layout6.xml"/><Relationship Id="rId7" Type="http://schemas.openxmlformats.org/officeDocument/2006/relationships/image" Target="../media/image1.png"/><Relationship Id="rId12" Type="http://schemas.microsoft.com/office/2007/relationships/hdphoto" Target="../media/hdphoto4.wdp"/><Relationship Id="rId17" Type="http://schemas.openxmlformats.org/officeDocument/2006/relationships/image" Target="../media/image16.png"/><Relationship Id="rId2" Type="http://schemas.openxmlformats.org/officeDocument/2006/relationships/diagramData" Target="../diagrams/data6.xml"/><Relationship Id="rId16" Type="http://schemas.microsoft.com/office/2007/relationships/hdphoto" Target="../media/hdphoto6.wdp"/><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13.png"/><Relationship Id="rId5" Type="http://schemas.openxmlformats.org/officeDocument/2006/relationships/diagramColors" Target="../diagrams/colors6.xml"/><Relationship Id="rId15" Type="http://schemas.openxmlformats.org/officeDocument/2006/relationships/image" Target="../media/image15.png"/><Relationship Id="rId10" Type="http://schemas.microsoft.com/office/2007/relationships/hdphoto" Target="../media/hdphoto3.wdp"/><Relationship Id="rId4" Type="http://schemas.openxmlformats.org/officeDocument/2006/relationships/diagramQuickStyle" Target="../diagrams/quickStyle6.xml"/><Relationship Id="rId9" Type="http://schemas.openxmlformats.org/officeDocument/2006/relationships/image" Target="../media/image12.png"/><Relationship Id="rId14"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9.png"/><Relationship Id="rId3" Type="http://schemas.openxmlformats.org/officeDocument/2006/relationships/diagramLayout" Target="../diagrams/layout7.xml"/><Relationship Id="rId7" Type="http://schemas.openxmlformats.org/officeDocument/2006/relationships/image" Target="../media/image17.png"/><Relationship Id="rId12" Type="http://schemas.microsoft.com/office/2007/relationships/hdphoto" Target="../media/hdphoto1.wdp"/><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1.png"/><Relationship Id="rId5" Type="http://schemas.openxmlformats.org/officeDocument/2006/relationships/diagramColors" Target="../diagrams/colors7.xml"/><Relationship Id="rId10" Type="http://schemas.openxmlformats.org/officeDocument/2006/relationships/image" Target="../media/image21.png"/><Relationship Id="rId4" Type="http://schemas.openxmlformats.org/officeDocument/2006/relationships/diagramQuickStyle" Target="../diagrams/quickStyle7.xml"/><Relationship Id="rId9" Type="http://schemas.openxmlformats.org/officeDocument/2006/relationships/image" Target="../media/image20.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8.xml"/><Relationship Id="rId7" Type="http://schemas.openxmlformats.org/officeDocument/2006/relationships/image" Target="../media/image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25.png"/><Relationship Id="rId5" Type="http://schemas.openxmlformats.org/officeDocument/2006/relationships/diagramColors" Target="../diagrams/colors8.xml"/><Relationship Id="rId10" Type="http://schemas.openxmlformats.org/officeDocument/2006/relationships/image" Target="../media/image24.png"/><Relationship Id="rId4" Type="http://schemas.openxmlformats.org/officeDocument/2006/relationships/diagramQuickStyle" Target="../diagrams/quickStyle8.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9.xml"/><Relationship Id="rId7" Type="http://schemas.openxmlformats.org/officeDocument/2006/relationships/image" Target="../media/image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8.png"/><Relationship Id="rId3" Type="http://schemas.openxmlformats.org/officeDocument/2006/relationships/diagramLayout" Target="../diagrams/layout10.xml"/><Relationship Id="rId7" Type="http://schemas.openxmlformats.org/officeDocument/2006/relationships/image" Target="../media/image1.png"/><Relationship Id="rId12" Type="http://schemas.openxmlformats.org/officeDocument/2006/relationships/image" Target="../media/image29.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30.png"/><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27.pn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7.png"/><Relationship Id="rId3" Type="http://schemas.openxmlformats.org/officeDocument/2006/relationships/diagramLayout" Target="../diagrams/layout11.xml"/><Relationship Id="rId7" Type="http://schemas.openxmlformats.org/officeDocument/2006/relationships/image" Target="../media/image31.png"/><Relationship Id="rId12" Type="http://schemas.openxmlformats.org/officeDocument/2006/relationships/image" Target="../media/image33.png"/><Relationship Id="rId17" Type="http://schemas.openxmlformats.org/officeDocument/2006/relationships/image" Target="../media/image36.png"/><Relationship Id="rId2" Type="http://schemas.openxmlformats.org/officeDocument/2006/relationships/diagramData" Target="../diagrams/data11.xml"/><Relationship Id="rId16" Type="http://schemas.openxmlformats.org/officeDocument/2006/relationships/image" Target="../media/image35.png"/><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image" Target="../media/image340.png"/><Relationship Id="rId5" Type="http://schemas.openxmlformats.org/officeDocument/2006/relationships/diagramColors" Target="../diagrams/colors11.xml"/><Relationship Id="rId15" Type="http://schemas.microsoft.com/office/2007/relationships/hdphoto" Target="../media/hdphoto1.wdp"/><Relationship Id="rId4" Type="http://schemas.openxmlformats.org/officeDocument/2006/relationships/diagramQuickStyle" Target="../diagrams/quickStyle11.xml"/><Relationship Id="rId1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2.xml"/><Relationship Id="rId7" Type="http://schemas.openxmlformats.org/officeDocument/2006/relationships/image" Target="../media/image1.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3.xml"/><Relationship Id="rId7" Type="http://schemas.openxmlformats.org/officeDocument/2006/relationships/image" Target="../media/image1.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10" Type="http://schemas.openxmlformats.org/officeDocument/2006/relationships/image" Target="../media/image38.png"/><Relationship Id="rId4" Type="http://schemas.openxmlformats.org/officeDocument/2006/relationships/diagramQuickStyle" Target="../diagrams/quickStyle13.xml"/><Relationship Id="rId9" Type="http://schemas.openxmlformats.org/officeDocument/2006/relationships/image" Target="../media/image341.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slideLayout" Target="../slideLayouts/slideLayout2.xml"/><Relationship Id="rId7" Type="http://schemas.openxmlformats.org/officeDocument/2006/relationships/diagramQuickStyle" Target="../diagrams/quickStyle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4.xml"/><Relationship Id="rId11" Type="http://schemas.microsoft.com/office/2007/relationships/hdphoto" Target="../media/hdphoto1.wdp"/><Relationship Id="rId5" Type="http://schemas.openxmlformats.org/officeDocument/2006/relationships/diagramData" Target="../diagrams/data14.xml"/><Relationship Id="rId10" Type="http://schemas.openxmlformats.org/officeDocument/2006/relationships/image" Target="../media/image1.png"/><Relationship Id="rId4" Type="http://schemas.openxmlformats.org/officeDocument/2006/relationships/image" Target="../media/image39.png"/><Relationship Id="rId9" Type="http://schemas.microsoft.com/office/2007/relationships/diagramDrawing" Target="../diagrams/drawing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5.xml"/><Relationship Id="rId13"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diagramQuickStyle" Target="../diagrams/quickStyle15.xml"/><Relationship Id="rId12" Type="http://schemas.openxmlformats.org/officeDocument/2006/relationships/image" Target="../media/image400.png"/><Relationship Id="rId17" Type="http://schemas.openxmlformats.org/officeDocument/2006/relationships/image" Target="../media/image45.png"/><Relationship Id="rId2" Type="http://schemas.openxmlformats.org/officeDocument/2006/relationships/video" Target="../media/media2.mp4"/><Relationship Id="rId16" Type="http://schemas.openxmlformats.org/officeDocument/2006/relationships/image" Target="../media/image44.png"/><Relationship Id="rId1" Type="http://schemas.microsoft.com/office/2007/relationships/media" Target="../media/media2.mp4"/><Relationship Id="rId6" Type="http://schemas.openxmlformats.org/officeDocument/2006/relationships/diagramLayout" Target="../diagrams/layout15.xml"/><Relationship Id="rId11" Type="http://schemas.microsoft.com/office/2007/relationships/hdphoto" Target="../media/hdphoto1.wdp"/><Relationship Id="rId5" Type="http://schemas.openxmlformats.org/officeDocument/2006/relationships/diagramData" Target="../diagrams/data15.xml"/><Relationship Id="rId15" Type="http://schemas.openxmlformats.org/officeDocument/2006/relationships/image" Target="../media/image43.png"/><Relationship Id="rId10" Type="http://schemas.openxmlformats.org/officeDocument/2006/relationships/image" Target="../media/image1.png"/><Relationship Id="rId4" Type="http://schemas.openxmlformats.org/officeDocument/2006/relationships/image" Target="../media/image40.png"/><Relationship Id="rId9" Type="http://schemas.microsoft.com/office/2007/relationships/diagramDrawing" Target="../diagrams/drawing15.xml"/><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6.xml"/><Relationship Id="rId13"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diagramQuickStyle" Target="../diagrams/quickStyle16.xml"/><Relationship Id="rId12" Type="http://schemas.openxmlformats.org/officeDocument/2006/relationships/image" Target="../media/image47.png"/><Relationship Id="rId2" Type="http://schemas.openxmlformats.org/officeDocument/2006/relationships/video" Target="../media/media3.mp4"/><Relationship Id="rId16" Type="http://schemas.openxmlformats.org/officeDocument/2006/relationships/image" Target="../media/image51.png"/><Relationship Id="rId1" Type="http://schemas.microsoft.com/office/2007/relationships/media" Target="../media/media3.mp4"/><Relationship Id="rId6" Type="http://schemas.openxmlformats.org/officeDocument/2006/relationships/diagramLayout" Target="../diagrams/layout16.xml"/><Relationship Id="rId11" Type="http://schemas.microsoft.com/office/2007/relationships/hdphoto" Target="../media/hdphoto1.wdp"/><Relationship Id="rId5" Type="http://schemas.openxmlformats.org/officeDocument/2006/relationships/diagramData" Target="../diagrams/data16.xml"/><Relationship Id="rId15" Type="http://schemas.openxmlformats.org/officeDocument/2006/relationships/image" Target="../media/image50.png"/><Relationship Id="rId10" Type="http://schemas.openxmlformats.org/officeDocument/2006/relationships/image" Target="../media/image1.png"/><Relationship Id="rId4" Type="http://schemas.openxmlformats.org/officeDocument/2006/relationships/image" Target="../media/image46.png"/><Relationship Id="rId9" Type="http://schemas.microsoft.com/office/2007/relationships/diagramDrawing" Target="../diagrams/drawing16.xml"/><Relationship Id="rId1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52.png"/><Relationship Id="rId4" Type="http://schemas.openxmlformats.org/officeDocument/2006/relationships/diagramLayout" Target="../diagrams/layout17.xml"/><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slideLayout" Target="../slideLayouts/slideLayout2.xml"/><Relationship Id="rId7" Type="http://schemas.openxmlformats.org/officeDocument/2006/relationships/diagramQuickStyle" Target="../diagrams/quickStyle19.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diagramLayout" Target="../diagrams/layout19.xml"/><Relationship Id="rId11" Type="http://schemas.microsoft.com/office/2007/relationships/hdphoto" Target="../media/hdphoto1.wdp"/><Relationship Id="rId5" Type="http://schemas.openxmlformats.org/officeDocument/2006/relationships/diagramData" Target="../diagrams/data19.xml"/><Relationship Id="rId10" Type="http://schemas.openxmlformats.org/officeDocument/2006/relationships/image" Target="../media/image1.png"/><Relationship Id="rId4" Type="http://schemas.openxmlformats.org/officeDocument/2006/relationships/image" Target="../media/image54.png"/><Relationship Id="rId9" Type="http://schemas.microsoft.com/office/2007/relationships/diagramDrawing" Target="../diagrams/drawing19.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0.xml"/><Relationship Id="rId7" Type="http://schemas.openxmlformats.org/officeDocument/2006/relationships/image" Target="../media/image1.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 Id="rId9"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slideLayout" Target="../slideLayouts/slideLayout2.xml"/><Relationship Id="rId7" Type="http://schemas.openxmlformats.org/officeDocument/2006/relationships/diagramColors" Target="../diagrams/colors2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QuickStyle" Target="../diagrams/quickStyle21.xml"/><Relationship Id="rId11" Type="http://schemas.microsoft.com/office/2007/relationships/hdphoto" Target="../media/hdphoto1.wdp"/><Relationship Id="rId5" Type="http://schemas.openxmlformats.org/officeDocument/2006/relationships/diagramLayout" Target="../diagrams/layout21.xml"/><Relationship Id="rId10" Type="http://schemas.openxmlformats.org/officeDocument/2006/relationships/image" Target="../media/image1.png"/><Relationship Id="rId4" Type="http://schemas.openxmlformats.org/officeDocument/2006/relationships/diagramData" Target="../diagrams/data21.xml"/><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2.xml"/><Relationship Id="rId7" Type="http://schemas.openxmlformats.org/officeDocument/2006/relationships/image" Target="../media/image1.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3.xml"/><Relationship Id="rId7" Type="http://schemas.openxmlformats.org/officeDocument/2006/relationships/image" Target="../media/image1.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microsoft.com/office/2007/relationships/hdphoto" Target="../media/hdphoto1.wdp"/><Relationship Id="rId4" Type="http://schemas.openxmlformats.org/officeDocument/2006/relationships/diagramLayout" Target="../diagrams/layout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4.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4.png"/><Relationship Id="rId5" Type="http://schemas.openxmlformats.org/officeDocument/2006/relationships/diagramColors" Target="../diagrams/colors4.xml"/><Relationship Id="rId10" Type="http://schemas.microsoft.com/office/2007/relationships/hdphoto" Target="../media/hdphoto2.wdp"/><Relationship Id="rId4" Type="http://schemas.openxmlformats.org/officeDocument/2006/relationships/diagramQuickStyle" Target="../diagrams/quickStyle4.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8.png"/><Relationship Id="rId5" Type="http://schemas.openxmlformats.org/officeDocument/2006/relationships/diagramQuickStyle" Target="../diagrams/quickStyle5.xml"/><Relationship Id="rId10" Type="http://schemas.microsoft.com/office/2007/relationships/hdphoto" Target="../media/hdphoto1.wdp"/><Relationship Id="rId4" Type="http://schemas.openxmlformats.org/officeDocument/2006/relationships/diagramLayout" Target="../diagrams/layout5.xml"/><Relationship Id="rId9" Type="http://schemas.openxmlformats.org/officeDocument/2006/relationships/image" Target="../media/image1.pn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07657" y="2200128"/>
            <a:ext cx="8910225" cy="1116581"/>
          </a:xfrm>
        </p:spPr>
        <p:txBody>
          <a:bodyPr>
            <a:noAutofit/>
          </a:bodyPr>
          <a:lstStyle/>
          <a:p>
            <a:pPr algn="ctr"/>
            <a:r>
              <a:rPr lang="ja-JP" altLang="ja-JP" sz="3323"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大規模離散要素法シミュレーションのための可視化技術の開発</a:t>
            </a:r>
            <a:endParaRPr lang="ja-JP" altLang="en-US" sz="3323"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endParaRPr>
          </a:p>
        </p:txBody>
      </p:sp>
      <p:sp>
        <p:nvSpPr>
          <p:cNvPr id="3" name="サブタイトル 2"/>
          <p:cNvSpPr>
            <a:spLocks noGrp="1"/>
          </p:cNvSpPr>
          <p:nvPr>
            <p:ph type="subTitle" idx="1"/>
          </p:nvPr>
        </p:nvSpPr>
        <p:spPr>
          <a:xfrm>
            <a:off x="1481367" y="4812992"/>
            <a:ext cx="2851086" cy="857161"/>
          </a:xfrm>
        </p:spPr>
        <p:txBody>
          <a:bodyPr>
            <a:normAutofit lnSpcReduction="10000"/>
          </a:bodyPr>
          <a:lstStyle/>
          <a:p>
            <a:pPr algn="ctr">
              <a:lnSpc>
                <a:spcPct val="100000"/>
              </a:lnSpc>
            </a:pPr>
            <a:r>
              <a:rPr lang="ja-JP" altLang="en-US" sz="1800" dirty="0">
                <a:solidFill>
                  <a:schemeClr val="accent5">
                    <a:lumMod val="75000"/>
                  </a:schemeClr>
                </a:solidFill>
                <a:latin typeface="源ノ角ゴシック JP Medium" panose="020B0600000000000000" pitchFamily="34" charset="-128"/>
                <a:ea typeface="源ノ角ゴシック JP Medium" panose="020B0600000000000000" pitchFamily="34" charset="-128"/>
              </a:rPr>
              <a:t>指導教員</a:t>
            </a:r>
            <a:endParaRPr lang="en-US" altLang="ja-JP" sz="1800" dirty="0">
              <a:solidFill>
                <a:schemeClr val="accent5">
                  <a:lumMod val="75000"/>
                </a:schemeClr>
              </a:solidFill>
              <a:latin typeface="源ノ角ゴシック JP Medium" panose="020B0600000000000000" pitchFamily="34" charset="-128"/>
              <a:ea typeface="源ノ角ゴシック JP Medium" panose="020B0600000000000000" pitchFamily="34" charset="-128"/>
            </a:endParaRPr>
          </a:p>
          <a:p>
            <a:pPr algn="ctr">
              <a:lnSpc>
                <a:spcPct val="100000"/>
              </a:lnSpc>
            </a:pPr>
            <a:r>
              <a:rPr kumimoji="1" lang="ja-JP" altLang="en-US" dirty="0">
                <a:solidFill>
                  <a:schemeClr val="accent5">
                    <a:lumMod val="75000"/>
                  </a:schemeClr>
                </a:solidFill>
                <a:latin typeface="源ノ角ゴシック JP Medium" panose="020B0600000000000000" pitchFamily="34" charset="-128"/>
                <a:ea typeface="源ノ角ゴシック JP Medium" panose="020B0600000000000000" pitchFamily="34" charset="-128"/>
              </a:rPr>
              <a:t>酒井幹夫 准教授</a:t>
            </a:r>
            <a:endParaRPr kumimoji="1" lang="en-US" altLang="ja-JP" dirty="0">
              <a:solidFill>
                <a:schemeClr val="accent5">
                  <a:lumMod val="75000"/>
                </a:schemeClr>
              </a:solidFill>
              <a:latin typeface="源ノ角ゴシック JP Medium" panose="020B0600000000000000" pitchFamily="34" charset="-128"/>
              <a:ea typeface="源ノ角ゴシック JP Medium" panose="020B0600000000000000" pitchFamily="34" charset="-128"/>
            </a:endParaRPr>
          </a:p>
        </p:txBody>
      </p:sp>
      <p:sp>
        <p:nvSpPr>
          <p:cNvPr id="4" name="正方形/長方形 3"/>
          <p:cNvSpPr/>
          <p:nvPr/>
        </p:nvSpPr>
        <p:spPr>
          <a:xfrm>
            <a:off x="1303816" y="3320690"/>
            <a:ext cx="6717907" cy="348109"/>
          </a:xfrm>
          <a:prstGeom prst="rect">
            <a:avLst/>
          </a:prstGeom>
        </p:spPr>
        <p:txBody>
          <a:bodyPr wrap="square">
            <a:spAutoFit/>
          </a:bodyPr>
          <a:lstStyle/>
          <a:p>
            <a:pPr algn="ctr"/>
            <a:r>
              <a:rPr lang="en-US" altLang="ja-JP" sz="1662" dirty="0">
                <a:solidFill>
                  <a:schemeClr val="tx1">
                    <a:lumMod val="65000"/>
                    <a:lumOff val="35000"/>
                  </a:schemeClr>
                </a:solidFill>
                <a:latin typeface="Calibri Light" panose="020F0302020204030204" pitchFamily="34" charset="0"/>
                <a:ea typeface="源ノ角ゴシック JP Light" panose="020B0300000000000000" pitchFamily="34" charset="-128"/>
                <a:cs typeface="Calibri Light" panose="020F0302020204030204" pitchFamily="34" charset="0"/>
              </a:rPr>
              <a:t>Development of a visualization technique for a large-scale DEM simulation</a:t>
            </a:r>
            <a:endParaRPr lang="ja-JP" altLang="en-US" sz="1662" dirty="0">
              <a:solidFill>
                <a:schemeClr val="tx1">
                  <a:lumMod val="65000"/>
                  <a:lumOff val="35000"/>
                </a:schemeClr>
              </a:solidFill>
              <a:latin typeface="Calibri Light" panose="020F0302020204030204" pitchFamily="34" charset="0"/>
              <a:ea typeface="源ノ角ゴシック JP Light" panose="020B0300000000000000" pitchFamily="34" charset="-128"/>
              <a:cs typeface="Calibri Light" panose="020F0302020204030204" pitchFamily="34" charset="0"/>
            </a:endParaRPr>
          </a:p>
        </p:txBody>
      </p:sp>
      <p:pic>
        <p:nvPicPr>
          <p:cNvPr id="5" name="図 4"/>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49805" y="223518"/>
            <a:ext cx="2985121" cy="1316413"/>
          </a:xfrm>
          <a:prstGeom prst="rect">
            <a:avLst/>
          </a:prstGeom>
        </p:spPr>
      </p:pic>
      <p:sp>
        <p:nvSpPr>
          <p:cNvPr id="6" name="正方形/長方形 5"/>
          <p:cNvSpPr/>
          <p:nvPr/>
        </p:nvSpPr>
        <p:spPr>
          <a:xfrm>
            <a:off x="3411126" y="446593"/>
            <a:ext cx="5354371" cy="738664"/>
          </a:xfrm>
          <a:prstGeom prst="rect">
            <a:avLst/>
          </a:prstGeom>
        </p:spPr>
        <p:txBody>
          <a:bodyPr wrap="square">
            <a:spAutoFit/>
          </a:bodyPr>
          <a:lstStyle/>
          <a:p>
            <a:pPr algn="r"/>
            <a:r>
              <a:rPr lang="en-US" altLang="ja-JP"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rPr>
              <a:t>2017/02/07</a:t>
            </a:r>
          </a:p>
          <a:p>
            <a:pPr algn="r"/>
            <a:r>
              <a:rPr lang="ja-JP" altLang="en-US"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rPr>
              <a:t>平成</a:t>
            </a:r>
            <a:r>
              <a:rPr lang="en-US" altLang="ja-JP"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rPr>
              <a:t>28</a:t>
            </a:r>
            <a:r>
              <a:rPr lang="ja-JP" altLang="en-US"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rPr>
              <a:t>年度 東京大学システム創成学科 卒業論文審査会</a:t>
            </a:r>
            <a:endParaRPr lang="en-US" altLang="ja-JP"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endParaRPr>
          </a:p>
          <a:p>
            <a:pPr algn="r"/>
            <a:r>
              <a:rPr lang="ja-JP" altLang="en-US"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rPr>
              <a:t>東京大学 工学部</a:t>
            </a:r>
            <a:r>
              <a:rPr lang="en-US" altLang="ja-JP"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rPr>
              <a:t>3</a:t>
            </a:r>
            <a:r>
              <a:rPr lang="ja-JP" altLang="en-US"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rPr>
              <a:t>号館 </a:t>
            </a:r>
            <a:r>
              <a:rPr lang="en-US" altLang="ja-JP"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rPr>
              <a:t>34</a:t>
            </a:r>
            <a:r>
              <a:rPr lang="ja-JP" altLang="en-US" sz="1400" dirty="0">
                <a:solidFill>
                  <a:schemeClr val="tx1">
                    <a:lumMod val="65000"/>
                    <a:lumOff val="35000"/>
                  </a:schemeClr>
                </a:solidFill>
                <a:latin typeface="源ノ角ゴシック JP Light" panose="020B0300000000000000" pitchFamily="34" charset="-128"/>
                <a:ea typeface="源ノ角ゴシック JP Light" panose="020B0300000000000000" pitchFamily="34" charset="-128"/>
              </a:rPr>
              <a:t>講義室</a:t>
            </a:r>
          </a:p>
        </p:txBody>
      </p:sp>
      <p:sp>
        <p:nvSpPr>
          <p:cNvPr id="11" name="サブタイトル 2"/>
          <p:cNvSpPr txBox="1">
            <a:spLocks/>
          </p:cNvSpPr>
          <p:nvPr/>
        </p:nvSpPr>
        <p:spPr>
          <a:xfrm>
            <a:off x="4840320" y="4812991"/>
            <a:ext cx="2851086" cy="85716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nSpc>
                <a:spcPct val="100000"/>
              </a:lnSpc>
            </a:pPr>
            <a:r>
              <a:rPr lang="ja-JP" altLang="en-US" sz="1800" dirty="0">
                <a:solidFill>
                  <a:schemeClr val="accent5">
                    <a:lumMod val="75000"/>
                  </a:schemeClr>
                </a:solidFill>
                <a:latin typeface="源ノ角ゴシック JP Medium" panose="020B0600000000000000" pitchFamily="34" charset="-128"/>
                <a:ea typeface="源ノ角ゴシック JP Medium" panose="020B0600000000000000" pitchFamily="34" charset="-128"/>
              </a:rPr>
              <a:t>発表者</a:t>
            </a:r>
            <a:endParaRPr lang="en-US" altLang="ja-JP" sz="1800" dirty="0">
              <a:solidFill>
                <a:schemeClr val="accent5">
                  <a:lumMod val="75000"/>
                </a:schemeClr>
              </a:solidFill>
              <a:latin typeface="源ノ角ゴシック JP Medium" panose="020B0600000000000000" pitchFamily="34" charset="-128"/>
              <a:ea typeface="源ノ角ゴシック JP Medium" panose="020B0600000000000000" pitchFamily="34" charset="-128"/>
            </a:endParaRPr>
          </a:p>
          <a:p>
            <a:pPr>
              <a:lnSpc>
                <a:spcPct val="100000"/>
              </a:lnSpc>
            </a:pPr>
            <a:r>
              <a:rPr lang="ja-JP" altLang="en-US" dirty="0">
                <a:solidFill>
                  <a:schemeClr val="accent5">
                    <a:lumMod val="75000"/>
                  </a:schemeClr>
                </a:solidFill>
                <a:latin typeface="源ノ角ゴシック JP Medium" panose="020B0600000000000000" pitchFamily="34" charset="-128"/>
                <a:ea typeface="源ノ角ゴシック JP Medium" panose="020B0600000000000000" pitchFamily="34" charset="-128"/>
              </a:rPr>
              <a:t>森勇稀</a:t>
            </a:r>
            <a:endParaRPr lang="en-US" altLang="ja-JP" dirty="0">
              <a:solidFill>
                <a:schemeClr val="accent5">
                  <a:lumMod val="75000"/>
                </a:schemeClr>
              </a:solidFill>
              <a:latin typeface="源ノ角ゴシック JP Medium" panose="020B0600000000000000" pitchFamily="34" charset="-128"/>
              <a:ea typeface="源ノ角ゴシック JP Medium" panose="020B0600000000000000" pitchFamily="34" charset="-128"/>
            </a:endParaRPr>
          </a:p>
        </p:txBody>
      </p:sp>
      <p:sp>
        <p:nvSpPr>
          <p:cNvPr id="12" name="スライド番号プレースホルダー 11"/>
          <p:cNvSpPr>
            <a:spLocks noGrp="1"/>
          </p:cNvSpPr>
          <p:nvPr>
            <p:ph type="sldNum" sz="quarter" idx="12"/>
          </p:nvPr>
        </p:nvSpPr>
        <p:spPr/>
        <p:txBody>
          <a:bodyPr/>
          <a:lstStyle/>
          <a:p>
            <a:fld id="{7F430E43-545A-4794-92CE-E544E0631A6C}" type="slidenum">
              <a:rPr kumimoji="1" lang="ja-JP" altLang="en-US" smtClean="0"/>
              <a:t>1</a:t>
            </a:fld>
            <a:endParaRPr kumimoji="1" lang="ja-JP" altLang="en-US" dirty="0"/>
          </a:p>
        </p:txBody>
      </p:sp>
      <p:sp>
        <p:nvSpPr>
          <p:cNvPr id="9" name="サブタイトル 2"/>
          <p:cNvSpPr txBox="1">
            <a:spLocks/>
          </p:cNvSpPr>
          <p:nvPr/>
        </p:nvSpPr>
        <p:spPr>
          <a:xfrm>
            <a:off x="5260078" y="5599128"/>
            <a:ext cx="2011569" cy="5497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nSpc>
                <a:spcPct val="100000"/>
              </a:lnSpc>
            </a:pPr>
            <a:r>
              <a:rPr lang="ja-JP" altLang="en-US" sz="1400" dirty="0">
                <a:solidFill>
                  <a:schemeClr val="accent5">
                    <a:lumMod val="75000"/>
                  </a:schemeClr>
                </a:solidFill>
                <a:latin typeface="源ノ角ゴシック JP Medium" panose="020B0600000000000000" pitchFamily="34" charset="-128"/>
                <a:ea typeface="源ノ角ゴシック JP Medium" panose="020B0600000000000000" pitchFamily="34" charset="-128"/>
              </a:rPr>
              <a:t>学籍番号 </a:t>
            </a:r>
            <a:r>
              <a:rPr lang="en-US" altLang="ja-JP" sz="1400" dirty="0">
                <a:solidFill>
                  <a:schemeClr val="accent5">
                    <a:lumMod val="75000"/>
                  </a:schemeClr>
                </a:solidFill>
                <a:latin typeface="源ノ角ゴシック JP Medium" panose="020B0600000000000000" pitchFamily="34" charset="-128"/>
                <a:ea typeface="源ノ角ゴシック JP Medium" panose="020B0600000000000000" pitchFamily="34" charset="-128"/>
              </a:rPr>
              <a:t>: 03-150946</a:t>
            </a:r>
          </a:p>
        </p:txBody>
      </p:sp>
    </p:spTree>
    <p:extLst>
      <p:ext uri="{BB962C8B-B14F-4D97-AF65-F5344CB8AC3E}">
        <p14:creationId xmlns:p14="http://schemas.microsoft.com/office/powerpoint/2010/main" val="337837049"/>
      </p:ext>
    </p:extLst>
  </p:cSld>
  <p:clrMapOvr>
    <a:masterClrMapping/>
  </p:clrMapOvr>
  <mc:AlternateContent xmlns:mc="http://schemas.openxmlformats.org/markup-compatibility/2006" xmlns:p14="http://schemas.microsoft.com/office/powerpoint/2010/main">
    <mc:Choice Requires="p14">
      <p:transition spd="slow" p14:dur="2000" advTm="7176"/>
    </mc:Choice>
    <mc:Fallback xmlns="">
      <p:transition spd="slow" advTm="71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10</a:t>
            </a:fld>
            <a:endParaRPr kumimoji="1" lang="ja-JP" altLang="en-US"/>
          </a:p>
        </p:txBody>
      </p:sp>
      <p:graphicFrame>
        <p:nvGraphicFramePr>
          <p:cNvPr id="15" name="図表 14"/>
          <p:cNvGraphicFramePr/>
          <p:nvPr>
            <p:extLst>
              <p:ext uri="{D42A27DB-BD31-4B8C-83A1-F6EECF244321}">
                <p14:modId xmlns:p14="http://schemas.microsoft.com/office/powerpoint/2010/main" val="2295958756"/>
              </p:ext>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4386591"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開発した可視化手法</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三段階、二種類の手法で可視化を実現</a:t>
            </a:r>
          </a:p>
        </p:txBody>
      </p: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pSp>
        <p:nvGrpSpPr>
          <p:cNvPr id="2" name="グループ化 1"/>
          <p:cNvGrpSpPr/>
          <p:nvPr/>
        </p:nvGrpSpPr>
        <p:grpSpPr>
          <a:xfrm>
            <a:off x="994828" y="2124911"/>
            <a:ext cx="7201968" cy="2989794"/>
            <a:chOff x="994828" y="2124911"/>
            <a:chExt cx="7201968" cy="2989794"/>
          </a:xfrm>
        </p:grpSpPr>
        <p:grpSp>
          <p:nvGrpSpPr>
            <p:cNvPr id="61" name="グループ化 60"/>
            <p:cNvGrpSpPr/>
            <p:nvPr/>
          </p:nvGrpSpPr>
          <p:grpSpPr>
            <a:xfrm>
              <a:off x="994828" y="2124911"/>
              <a:ext cx="7201968" cy="2989794"/>
              <a:chOff x="420413" y="2247142"/>
              <a:chExt cx="7201968" cy="2989794"/>
            </a:xfrm>
          </p:grpSpPr>
          <p:sp>
            <p:nvSpPr>
              <p:cNvPr id="37" name="正方形/長方形 36"/>
              <p:cNvSpPr/>
              <p:nvPr/>
            </p:nvSpPr>
            <p:spPr>
              <a:xfrm>
                <a:off x="420413" y="2247142"/>
                <a:ext cx="7201968" cy="298979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641223" y="2348667"/>
                <a:ext cx="1108328" cy="13930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ヒラギノ丸ゴ Pro W4" panose="020F0400000000000000" pitchFamily="34" charset="-128"/>
                    <a:ea typeface="ヒラギノ丸ゴ Pro W4" panose="020F0400000000000000" pitchFamily="34" charset="-128"/>
                  </a:rPr>
                  <a:t>粗視化粒子</a:t>
                </a:r>
                <a:endParaRPr kumimoji="1" lang="en-US" altLang="ja-JP" sz="1400" dirty="0">
                  <a:latin typeface="ヒラギノ丸ゴ Pro W4" panose="020F0400000000000000" pitchFamily="34" charset="-128"/>
                  <a:ea typeface="ヒラギノ丸ゴ Pro W4" panose="020F0400000000000000" pitchFamily="34" charset="-128"/>
                </a:endParaRPr>
              </a:p>
              <a:p>
                <a:pPr algn="ctr"/>
                <a:r>
                  <a:rPr kumimoji="1" lang="ja-JP" altLang="en-US" sz="1400" dirty="0">
                    <a:latin typeface="ヒラギノ丸ゴ Pro W4" panose="020F0400000000000000" pitchFamily="34" charset="-128"/>
                    <a:ea typeface="ヒラギノ丸ゴ Pro W4" panose="020F0400000000000000" pitchFamily="34" charset="-128"/>
                  </a:rPr>
                  <a:t>座標情報</a:t>
                </a: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49" name="正方形/長方形 48"/>
              <p:cNvSpPr/>
              <p:nvPr/>
            </p:nvSpPr>
            <p:spPr>
              <a:xfrm>
                <a:off x="6353175" y="2348667"/>
                <a:ext cx="1107091" cy="1393016"/>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latin typeface="ヒラギノ丸ゴ Pro W4" panose="020F0400000000000000" pitchFamily="34" charset="-128"/>
                    <a:ea typeface="ヒラギノ丸ゴ Pro W4" panose="020F0400000000000000" pitchFamily="34" charset="-128"/>
                  </a:rPr>
                  <a:t>実粒子</a:t>
                </a:r>
                <a:endParaRPr kumimoji="1" lang="en-US" altLang="ja-JP" sz="1400" dirty="0">
                  <a:latin typeface="ヒラギノ丸ゴ Pro W4" panose="020F0400000000000000" pitchFamily="34" charset="-128"/>
                  <a:ea typeface="ヒラギノ丸ゴ Pro W4" panose="020F0400000000000000" pitchFamily="34" charset="-128"/>
                </a:endParaRPr>
              </a:p>
              <a:p>
                <a:pPr algn="ctr"/>
                <a:r>
                  <a:rPr kumimoji="1" lang="ja-JP" altLang="en-US" sz="1400" dirty="0">
                    <a:latin typeface="ヒラギノ丸ゴ Pro W4" panose="020F0400000000000000" pitchFamily="34" charset="-128"/>
                    <a:ea typeface="ヒラギノ丸ゴ Pro W4" panose="020F0400000000000000" pitchFamily="34" charset="-128"/>
                  </a:rPr>
                  <a:t>可視化画像</a:t>
                </a:r>
                <a:endParaRPr kumimoji="1" lang="en-US" altLang="ja-JP" sz="1400" dirty="0">
                  <a:latin typeface="ヒラギノ丸ゴ Pro W4" panose="020F0400000000000000" pitchFamily="34" charset="-128"/>
                  <a:ea typeface="ヒラギノ丸ゴ Pro W4" panose="020F0400000000000000" pitchFamily="34" charset="-128"/>
                </a:endParaRPr>
              </a:p>
            </p:txBody>
          </p:sp>
          <p:cxnSp>
            <p:nvCxnSpPr>
              <p:cNvPr id="50" name="直線矢印コネクタ 49"/>
              <p:cNvCxnSpPr>
                <a:cxnSpLocks/>
                <a:stCxn id="48" idx="3"/>
                <a:endCxn id="49" idx="1"/>
              </p:cNvCxnSpPr>
              <p:nvPr/>
            </p:nvCxnSpPr>
            <p:spPr>
              <a:xfrm>
                <a:off x="1749551" y="3045175"/>
                <a:ext cx="4603624"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1970361" y="2348667"/>
                <a:ext cx="1245804" cy="1393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53" name="正方形/長方形 52"/>
              <p:cNvSpPr/>
              <p:nvPr/>
            </p:nvSpPr>
            <p:spPr>
              <a:xfrm>
                <a:off x="2014594" y="2437863"/>
                <a:ext cx="1150288" cy="584775"/>
              </a:xfrm>
              <a:prstGeom prst="rect">
                <a:avLst/>
              </a:prstGeom>
            </p:spPr>
            <p:txBody>
              <a:bodyPr wrap="square">
                <a:spAutoFit/>
              </a:bodyPr>
              <a:lstStyle/>
              <a:p>
                <a:pPr algn="ctr"/>
                <a:r>
                  <a:rPr kumimoji="1" lang="ja-JP" altLang="en-US" sz="1600" dirty="0">
                    <a:solidFill>
                      <a:schemeClr val="bg1"/>
                    </a:solidFill>
                    <a:latin typeface="ヒラギノ丸ゴ Pro W4" panose="020F0400000000000000" pitchFamily="34" charset="-128"/>
                    <a:ea typeface="ヒラギノ丸ゴ Pro W4" panose="020F0400000000000000" pitchFamily="34" charset="-128"/>
                  </a:rPr>
                  <a:t>粒子群の</a:t>
                </a:r>
                <a:endParaRPr kumimoji="1" lang="en-US" altLang="ja-JP" sz="1600" dirty="0">
                  <a:solidFill>
                    <a:schemeClr val="bg1"/>
                  </a:solidFill>
                  <a:latin typeface="ヒラギノ丸ゴ Pro W4" panose="020F0400000000000000" pitchFamily="34" charset="-128"/>
                  <a:ea typeface="ヒラギノ丸ゴ Pro W4" panose="020F0400000000000000" pitchFamily="34" charset="-128"/>
                </a:endParaRPr>
              </a:p>
              <a:p>
                <a:pPr algn="ctr"/>
                <a:r>
                  <a:rPr kumimoji="1" lang="ja-JP" altLang="en-US" sz="1600" dirty="0">
                    <a:solidFill>
                      <a:schemeClr val="bg1"/>
                    </a:solidFill>
                    <a:latin typeface="ヒラギノ丸ゴ Pro W4" panose="020F0400000000000000" pitchFamily="34" charset="-128"/>
                    <a:ea typeface="ヒラギノ丸ゴ Pro W4" panose="020F0400000000000000" pitchFamily="34" charset="-128"/>
                  </a:rPr>
                  <a:t>形状変化</a:t>
                </a:r>
                <a:endParaRPr kumimoji="1" lang="en-US" altLang="ja-JP" sz="160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54" name="正方形/長方形 53"/>
              <p:cNvSpPr/>
              <p:nvPr/>
            </p:nvSpPr>
            <p:spPr>
              <a:xfrm>
                <a:off x="3431299" y="2348294"/>
                <a:ext cx="1245804" cy="1393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55" name="正方形/長方形 54"/>
              <p:cNvSpPr/>
              <p:nvPr/>
            </p:nvSpPr>
            <p:spPr>
              <a:xfrm>
                <a:off x="4892237" y="2363023"/>
                <a:ext cx="1245804" cy="13933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51" name="正方形/長方形 50"/>
              <p:cNvSpPr/>
              <p:nvPr/>
            </p:nvSpPr>
            <p:spPr>
              <a:xfrm>
                <a:off x="2023469" y="3105552"/>
                <a:ext cx="4051183" cy="2842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ヒラギノ丸ゴ Pro W4" panose="020F0400000000000000" pitchFamily="34" charset="-128"/>
                    <a:ea typeface="ヒラギノ丸ゴ Pro W4" panose="020F0400000000000000" pitchFamily="34" charset="-128"/>
                  </a:rPr>
                  <a:t>粒子ベース</a:t>
                </a: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52" name="正方形/長方形 51"/>
              <p:cNvSpPr/>
              <p:nvPr/>
            </p:nvSpPr>
            <p:spPr>
              <a:xfrm>
                <a:off x="2023124" y="3420819"/>
                <a:ext cx="4051183" cy="2842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ヒラギノ丸ゴ Pro W4" panose="020F0400000000000000" pitchFamily="34" charset="-128"/>
                    <a:ea typeface="ヒラギノ丸ゴ Pro W4" panose="020F0400000000000000" pitchFamily="34" charset="-128"/>
                  </a:rPr>
                  <a:t>格子ベース</a:t>
                </a: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57" name="正方形/長方形 56"/>
              <p:cNvSpPr/>
              <p:nvPr/>
            </p:nvSpPr>
            <p:spPr>
              <a:xfrm>
                <a:off x="3479057" y="2437863"/>
                <a:ext cx="1150288" cy="584775"/>
              </a:xfrm>
              <a:prstGeom prst="rect">
                <a:avLst/>
              </a:prstGeom>
            </p:spPr>
            <p:txBody>
              <a:bodyPr wrap="square">
                <a:spAutoFit/>
              </a:bodyPr>
              <a:lstStyle/>
              <a:p>
                <a:pPr algn="ctr"/>
                <a:r>
                  <a:rPr kumimoji="1" lang="ja-JP" altLang="en-US" sz="1600" dirty="0">
                    <a:solidFill>
                      <a:schemeClr val="bg1"/>
                    </a:solidFill>
                    <a:latin typeface="ヒラギノ丸ゴ Pro W4" panose="020F0400000000000000" pitchFamily="34" charset="-128"/>
                    <a:ea typeface="ヒラギノ丸ゴ Pro W4" panose="020F0400000000000000" pitchFamily="34" charset="-128"/>
                  </a:rPr>
                  <a:t>移動と</a:t>
                </a:r>
                <a:endParaRPr kumimoji="1" lang="en-US" altLang="ja-JP" sz="1600" dirty="0">
                  <a:solidFill>
                    <a:schemeClr val="bg1"/>
                  </a:solidFill>
                  <a:latin typeface="ヒラギノ丸ゴ Pro W4" panose="020F0400000000000000" pitchFamily="34" charset="-128"/>
                  <a:ea typeface="ヒラギノ丸ゴ Pro W4" panose="020F0400000000000000" pitchFamily="34" charset="-128"/>
                </a:endParaRPr>
              </a:p>
              <a:p>
                <a:pPr algn="ctr"/>
                <a:r>
                  <a:rPr kumimoji="1" lang="ja-JP" altLang="en-US" sz="1600" dirty="0">
                    <a:solidFill>
                      <a:schemeClr val="bg1"/>
                    </a:solidFill>
                    <a:latin typeface="ヒラギノ丸ゴ Pro W4" panose="020F0400000000000000" pitchFamily="34" charset="-128"/>
                    <a:ea typeface="ヒラギノ丸ゴ Pro W4" panose="020F0400000000000000" pitchFamily="34" charset="-128"/>
                  </a:rPr>
                  <a:t>拡散</a:t>
                </a:r>
                <a:endParaRPr kumimoji="1" lang="en-US" altLang="ja-JP" sz="160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58" name="正方形/長方形 57"/>
              <p:cNvSpPr/>
              <p:nvPr/>
            </p:nvSpPr>
            <p:spPr>
              <a:xfrm>
                <a:off x="4939995" y="2409079"/>
                <a:ext cx="1150288" cy="584775"/>
              </a:xfrm>
              <a:prstGeom prst="rect">
                <a:avLst/>
              </a:prstGeom>
            </p:spPr>
            <p:txBody>
              <a:bodyPr wrap="square">
                <a:spAutoFit/>
              </a:bodyPr>
              <a:lstStyle/>
              <a:p>
                <a:pPr algn="ctr"/>
                <a:r>
                  <a:rPr kumimoji="1" lang="ja-JP" altLang="en-US" sz="1600" dirty="0">
                    <a:solidFill>
                      <a:schemeClr val="bg1"/>
                    </a:solidFill>
                    <a:latin typeface="ヒラギノ丸ゴ Pro W4" panose="020F0400000000000000" pitchFamily="34" charset="-128"/>
                    <a:ea typeface="ヒラギノ丸ゴ Pro W4" panose="020F0400000000000000" pitchFamily="34" charset="-128"/>
                  </a:rPr>
                  <a:t>可視化</a:t>
                </a:r>
                <a:endParaRPr kumimoji="1" lang="en-US" altLang="ja-JP" sz="1600" dirty="0">
                  <a:solidFill>
                    <a:schemeClr val="bg1"/>
                  </a:solidFill>
                  <a:latin typeface="ヒラギノ丸ゴ Pro W4" panose="020F0400000000000000" pitchFamily="34" charset="-128"/>
                  <a:ea typeface="ヒラギノ丸ゴ Pro W4" panose="020F0400000000000000" pitchFamily="34" charset="-128"/>
                </a:endParaRPr>
              </a:p>
              <a:p>
                <a:pPr algn="ctr"/>
                <a:r>
                  <a:rPr kumimoji="1" lang="ja-JP" altLang="en-US" sz="1600" dirty="0">
                    <a:solidFill>
                      <a:schemeClr val="bg1"/>
                    </a:solidFill>
                    <a:latin typeface="ヒラギノ丸ゴ Pro W4" panose="020F0400000000000000" pitchFamily="34" charset="-128"/>
                    <a:ea typeface="ヒラギノ丸ゴ Pro W4" panose="020F0400000000000000" pitchFamily="34" charset="-128"/>
                  </a:rPr>
                  <a:t>効率化</a:t>
                </a:r>
                <a:endParaRPr kumimoji="1" lang="en-US" altLang="ja-JP" sz="1600" dirty="0">
                  <a:solidFill>
                    <a:schemeClr val="bg1"/>
                  </a:solidFill>
                  <a:latin typeface="ヒラギノ丸ゴ Pro W4" panose="020F0400000000000000" pitchFamily="34" charset="-128"/>
                  <a:ea typeface="ヒラギノ丸ゴ Pro W4" panose="020F0400000000000000" pitchFamily="34" charset="-128"/>
                </a:endParaRPr>
              </a:p>
            </p:txBody>
          </p:sp>
        </p:grpSp>
        <p:pic>
          <p:nvPicPr>
            <p:cNvPr id="63" name="図 62"/>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l="12816" t="53655" r="59414" b="19377"/>
            <a:stretch/>
          </p:blipFill>
          <p:spPr>
            <a:xfrm>
              <a:off x="1285969" y="3897202"/>
              <a:ext cx="967665" cy="939752"/>
            </a:xfrm>
            <a:prstGeom prst="rect">
              <a:avLst/>
            </a:prstGeom>
          </p:spPr>
        </p:pic>
        <p:pic>
          <p:nvPicPr>
            <p:cNvPr id="67" name="図 66"/>
            <p:cNvPicPr>
              <a:picLocks noChangeAspect="1"/>
            </p:cNvPicPr>
            <p:nvPr/>
          </p:nvPicPr>
          <p:blipFill rotWithShape="1">
            <a:blip r:embed="rId11">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rcRect l="39167" t="33765" r="19718" b="26598"/>
            <a:stretch/>
          </p:blipFill>
          <p:spPr>
            <a:xfrm>
              <a:off x="5581649" y="3883131"/>
              <a:ext cx="1014290" cy="977818"/>
            </a:xfrm>
            <a:prstGeom prst="rect">
              <a:avLst/>
            </a:prstGeom>
          </p:spPr>
        </p:pic>
        <p:pic>
          <p:nvPicPr>
            <p:cNvPr id="68" name="図 67"/>
            <p:cNvPicPr>
              <a:picLocks noChangeAspect="1"/>
            </p:cNvPicPr>
            <p:nvPr/>
          </p:nvPicPr>
          <p:blipFill rotWithShape="1">
            <a:blip r:embed="rId13">
              <a:extLst>
                <a:ext uri="{BEBA8EAE-BF5A-486C-A8C5-ECC9F3942E4B}">
                  <a14:imgProps xmlns:a14="http://schemas.microsoft.com/office/drawing/2010/main">
                    <a14:imgLayer r:embed="rId14">
                      <a14:imgEffect>
                        <a14:colorTemperature colorTemp="11200"/>
                      </a14:imgEffect>
                    </a14:imgLayer>
                  </a14:imgProps>
                </a:ext>
                <a:ext uri="{28A0092B-C50C-407E-A947-70E740481C1C}">
                  <a14:useLocalDpi xmlns:a14="http://schemas.microsoft.com/office/drawing/2010/main" val="0"/>
                </a:ext>
              </a:extLst>
            </a:blip>
            <a:srcRect l="42439" t="35560" r="23930" b="32784"/>
            <a:stretch/>
          </p:blipFill>
          <p:spPr>
            <a:xfrm>
              <a:off x="7036980" y="3943945"/>
              <a:ext cx="888309" cy="836156"/>
            </a:xfrm>
            <a:prstGeom prst="rect">
              <a:avLst/>
            </a:prstGeom>
          </p:spPr>
        </p:pic>
        <p:grpSp>
          <p:nvGrpSpPr>
            <p:cNvPr id="97" name="グループ化 96"/>
            <p:cNvGrpSpPr/>
            <p:nvPr/>
          </p:nvGrpSpPr>
          <p:grpSpPr>
            <a:xfrm>
              <a:off x="3928183" y="3855420"/>
              <a:ext cx="1491542" cy="981534"/>
              <a:chOff x="4074311" y="3958503"/>
              <a:chExt cx="1129449" cy="743253"/>
            </a:xfrm>
          </p:grpSpPr>
          <p:pic>
            <p:nvPicPr>
              <p:cNvPr id="65" name="図 64"/>
              <p:cNvPicPr>
                <a:picLocks noChangeAspect="1"/>
              </p:cNvPicPr>
              <p:nvPr/>
            </p:nvPicPr>
            <p:blipFill rotWithShape="1">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l="13024" t="35560" r="19718" b="20179"/>
              <a:stretch/>
            </p:blipFill>
            <p:spPr>
              <a:xfrm>
                <a:off x="4074311" y="3958503"/>
                <a:ext cx="1129449" cy="743253"/>
              </a:xfrm>
              <a:prstGeom prst="rect">
                <a:avLst/>
              </a:prstGeom>
            </p:spPr>
          </p:pic>
          <p:grpSp>
            <p:nvGrpSpPr>
              <p:cNvPr id="96" name="グループ化 95"/>
              <p:cNvGrpSpPr/>
              <p:nvPr/>
            </p:nvGrpSpPr>
            <p:grpSpPr>
              <a:xfrm>
                <a:off x="4141708" y="4047292"/>
                <a:ext cx="939294" cy="592857"/>
                <a:chOff x="4141708" y="4047292"/>
                <a:chExt cx="939294" cy="592857"/>
              </a:xfrm>
            </p:grpSpPr>
            <p:cxnSp>
              <p:nvCxnSpPr>
                <p:cNvPr id="70" name="直線矢印コネクタ 69"/>
                <p:cNvCxnSpPr/>
                <p:nvPr/>
              </p:nvCxnSpPr>
              <p:spPr>
                <a:xfrm flipV="1">
                  <a:off x="4231341" y="4047292"/>
                  <a:ext cx="484094" cy="309976"/>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71" name="直線矢印コネクタ 70"/>
                <p:cNvCxnSpPr>
                  <a:cxnSpLocks/>
                </p:cNvCxnSpPr>
                <p:nvPr/>
              </p:nvCxnSpPr>
              <p:spPr>
                <a:xfrm flipV="1">
                  <a:off x="4327695" y="4085287"/>
                  <a:ext cx="537482" cy="288877"/>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73" name="直線矢印コネクタ 72"/>
                <p:cNvCxnSpPr>
                  <a:cxnSpLocks/>
                </p:cNvCxnSpPr>
                <p:nvPr/>
              </p:nvCxnSpPr>
              <p:spPr>
                <a:xfrm flipV="1">
                  <a:off x="4425417" y="4107235"/>
                  <a:ext cx="609052" cy="286286"/>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75" name="直線矢印コネクタ 74"/>
                <p:cNvCxnSpPr>
                  <a:cxnSpLocks/>
                </p:cNvCxnSpPr>
                <p:nvPr/>
              </p:nvCxnSpPr>
              <p:spPr>
                <a:xfrm flipV="1">
                  <a:off x="4451011" y="4292137"/>
                  <a:ext cx="629991" cy="206911"/>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77" name="直線矢印コネクタ 76"/>
                <p:cNvCxnSpPr>
                  <a:cxnSpLocks/>
                </p:cNvCxnSpPr>
                <p:nvPr/>
              </p:nvCxnSpPr>
              <p:spPr>
                <a:xfrm flipV="1">
                  <a:off x="4153910" y="4185691"/>
                  <a:ext cx="427203" cy="250509"/>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79" name="直線矢印コネクタ 78"/>
                <p:cNvCxnSpPr>
                  <a:cxnSpLocks/>
                </p:cNvCxnSpPr>
                <p:nvPr/>
              </p:nvCxnSpPr>
              <p:spPr>
                <a:xfrm flipV="1">
                  <a:off x="4256126" y="4213206"/>
                  <a:ext cx="489870" cy="239414"/>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81" name="直線矢印コネクタ 80"/>
                <p:cNvCxnSpPr>
                  <a:cxnSpLocks/>
                </p:cNvCxnSpPr>
                <p:nvPr/>
              </p:nvCxnSpPr>
              <p:spPr>
                <a:xfrm flipV="1">
                  <a:off x="4360269" y="4240722"/>
                  <a:ext cx="566678" cy="219596"/>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85" name="直線矢印コネクタ 84"/>
                <p:cNvCxnSpPr>
                  <a:cxnSpLocks/>
                </p:cNvCxnSpPr>
                <p:nvPr/>
              </p:nvCxnSpPr>
              <p:spPr>
                <a:xfrm flipV="1">
                  <a:off x="4302659" y="4355103"/>
                  <a:ext cx="539691" cy="187067"/>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87" name="直線矢印コネクタ 86"/>
                <p:cNvCxnSpPr>
                  <a:cxnSpLocks/>
                </p:cNvCxnSpPr>
                <p:nvPr/>
              </p:nvCxnSpPr>
              <p:spPr>
                <a:xfrm flipV="1">
                  <a:off x="4388295" y="4441885"/>
                  <a:ext cx="586049" cy="142571"/>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90" name="直線矢印コネクタ 89"/>
                <p:cNvCxnSpPr>
                  <a:cxnSpLocks/>
                </p:cNvCxnSpPr>
                <p:nvPr/>
              </p:nvCxnSpPr>
              <p:spPr>
                <a:xfrm flipV="1">
                  <a:off x="4302659" y="4524888"/>
                  <a:ext cx="517571" cy="115261"/>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92" name="直線矢印コネクタ 91"/>
                <p:cNvCxnSpPr>
                  <a:cxnSpLocks/>
                </p:cNvCxnSpPr>
                <p:nvPr/>
              </p:nvCxnSpPr>
              <p:spPr>
                <a:xfrm flipV="1">
                  <a:off x="4218062" y="4435203"/>
                  <a:ext cx="460914" cy="154938"/>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cxnSp>
              <p:nvCxnSpPr>
                <p:cNvPr id="94" name="直線矢印コネクタ 93"/>
                <p:cNvCxnSpPr>
                  <a:cxnSpLocks/>
                </p:cNvCxnSpPr>
                <p:nvPr/>
              </p:nvCxnSpPr>
              <p:spPr>
                <a:xfrm flipV="1">
                  <a:off x="4141708" y="4333227"/>
                  <a:ext cx="407968" cy="192590"/>
                </a:xfrm>
                <a:prstGeom prst="straightConnector1">
                  <a:avLst/>
                </a:prstGeom>
                <a:ln w="15875">
                  <a:solidFill>
                    <a:schemeClr val="tx1">
                      <a:lumMod val="65000"/>
                      <a:lumOff val="35000"/>
                    </a:schemeClr>
                  </a:solidFill>
                  <a:headEnd w="sm" len="lg"/>
                  <a:tailEnd type="arrow" w="sm" len="med"/>
                </a:ln>
              </p:spPr>
              <p:style>
                <a:lnRef idx="1">
                  <a:schemeClr val="dk1"/>
                </a:lnRef>
                <a:fillRef idx="0">
                  <a:schemeClr val="dk1"/>
                </a:fillRef>
                <a:effectRef idx="0">
                  <a:schemeClr val="dk1"/>
                </a:effectRef>
                <a:fontRef idx="minor">
                  <a:schemeClr val="tx1"/>
                </a:fontRef>
              </p:style>
            </p:cxnSp>
          </p:grpSp>
        </p:grpSp>
        <p:grpSp>
          <p:nvGrpSpPr>
            <p:cNvPr id="100" name="グループ化 99"/>
            <p:cNvGrpSpPr/>
            <p:nvPr/>
          </p:nvGrpSpPr>
          <p:grpSpPr>
            <a:xfrm>
              <a:off x="2697513" y="3908716"/>
              <a:ext cx="950713" cy="895102"/>
              <a:chOff x="2590813" y="3808121"/>
              <a:chExt cx="1148800" cy="1081601"/>
            </a:xfrm>
          </p:grpSpPr>
          <p:pic>
            <p:nvPicPr>
              <p:cNvPr id="64" name="図 63"/>
              <p:cNvPicPr>
                <a:picLocks noChangeAspect="1"/>
              </p:cNvPicPr>
              <p:nvPr/>
            </p:nvPicPr>
            <p:blipFill rotWithShape="1">
              <a:blip r:embed="rId17">
                <a:extLst>
                  <a:ext uri="{BEBA8EAE-BF5A-486C-A8C5-ECC9F3942E4B}">
                    <a14:imgProps xmlns:a14="http://schemas.microsoft.com/office/drawing/2010/main">
                      <a14:imgLayer r:embed="rId18">
                        <a14:imgEffect>
                          <a14:colorTemperature colorTemp="11200"/>
                        </a14:imgEffect>
                      </a14:imgLayer>
                    </a14:imgProps>
                  </a:ext>
                  <a:ext uri="{28A0092B-C50C-407E-A947-70E740481C1C}">
                    <a14:useLocalDpi xmlns:a14="http://schemas.microsoft.com/office/drawing/2010/main" val="0"/>
                  </a:ext>
                </a:extLst>
              </a:blip>
              <a:srcRect l="13299" t="54597" r="59366" b="20023"/>
              <a:stretch/>
            </p:blipFill>
            <p:spPr>
              <a:xfrm>
                <a:off x="2590813" y="3823095"/>
                <a:ext cx="1148800" cy="1066627"/>
              </a:xfrm>
              <a:prstGeom prst="rect">
                <a:avLst/>
              </a:prstGeom>
            </p:spPr>
          </p:pic>
          <p:sp>
            <p:nvSpPr>
              <p:cNvPr id="99" name="楕円 98"/>
              <p:cNvSpPr/>
              <p:nvPr/>
            </p:nvSpPr>
            <p:spPr>
              <a:xfrm>
                <a:off x="2597887" y="3808121"/>
                <a:ext cx="1080192" cy="1080192"/>
              </a:xfrm>
              <a:prstGeom prst="ellipse">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892597278"/>
      </p:ext>
    </p:extLst>
  </p:cSld>
  <p:clrMapOvr>
    <a:masterClrMapping/>
  </p:clrMapOvr>
  <mc:AlternateContent xmlns:mc="http://schemas.openxmlformats.org/markup-compatibility/2006" xmlns:p14="http://schemas.microsoft.com/office/powerpoint/2010/main">
    <mc:Choice Requires="p14">
      <p:transition spd="slow" p14:dur="2000" advTm="27023"/>
    </mc:Choice>
    <mc:Fallback xmlns="">
      <p:transition spd="slow" advTm="2702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11</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4386591"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粒子群の形状変化</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三種類の</a:t>
            </a:r>
            <a:r>
              <a:rPr kumimoji="1" lang="ja-JP" altLang="en-US" sz="200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形状間を連続的に変化</a:t>
            </a:r>
            <a:endPar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pSp>
        <p:nvGrpSpPr>
          <p:cNvPr id="13" name="グループ化 12"/>
          <p:cNvGrpSpPr/>
          <p:nvPr/>
        </p:nvGrpSpPr>
        <p:grpSpPr>
          <a:xfrm>
            <a:off x="6336357" y="752161"/>
            <a:ext cx="2300586" cy="899418"/>
            <a:chOff x="6696197" y="852738"/>
            <a:chExt cx="1895581" cy="730843"/>
          </a:xfrm>
        </p:grpSpPr>
        <p:sp>
          <p:nvSpPr>
            <p:cNvPr id="48" name="正方形/長方形 47"/>
            <p:cNvSpPr/>
            <p:nvPr/>
          </p:nvSpPr>
          <p:spPr>
            <a:xfrm>
              <a:off x="6696197" y="852955"/>
              <a:ext cx="297226" cy="7306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粗視化粒子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49" name="正方形/長方形 48"/>
            <p:cNvSpPr/>
            <p:nvPr/>
          </p:nvSpPr>
          <p:spPr>
            <a:xfrm>
              <a:off x="8294884" y="852955"/>
              <a:ext cx="296894" cy="730626"/>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実粒子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cxnSp>
          <p:nvCxnSpPr>
            <p:cNvPr id="50" name="直線矢印コネクタ 49"/>
            <p:cNvCxnSpPr>
              <a:cxnSpLocks/>
              <a:stCxn id="48" idx="3"/>
              <a:endCxn id="49" idx="1"/>
            </p:cNvCxnSpPr>
            <p:nvPr/>
          </p:nvCxnSpPr>
          <p:spPr>
            <a:xfrm>
              <a:off x="6993423" y="1218267"/>
              <a:ext cx="1301461" cy="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7059781" y="852954"/>
              <a:ext cx="334094" cy="730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3" name="正方形/長方形 52"/>
            <p:cNvSpPr/>
            <p:nvPr/>
          </p:nvSpPr>
          <p:spPr>
            <a:xfrm>
              <a:off x="7032306"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形状</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変化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54" name="正方形/長方形 53"/>
            <p:cNvSpPr/>
            <p:nvPr/>
          </p:nvSpPr>
          <p:spPr>
            <a:xfrm>
              <a:off x="7465254" y="852738"/>
              <a:ext cx="334094" cy="73084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5" name="正方形/長方形 54"/>
            <p:cNvSpPr/>
            <p:nvPr/>
          </p:nvSpPr>
          <p:spPr>
            <a:xfrm>
              <a:off x="7865706" y="861294"/>
              <a:ext cx="334094" cy="72228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1" name="正方形/長方形 50"/>
            <p:cNvSpPr/>
            <p:nvPr/>
          </p:nvSpPr>
          <p:spPr>
            <a:xfrm>
              <a:off x="7088246" y="1261489"/>
              <a:ext cx="1083088" cy="12933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粒子ベース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2" name="正方形/長方形 51"/>
            <p:cNvSpPr/>
            <p:nvPr/>
          </p:nvSpPr>
          <p:spPr>
            <a:xfrm>
              <a:off x="7088130" y="1417792"/>
              <a:ext cx="1083088" cy="12933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格子ベース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69" name="正方形/長方形 68"/>
            <p:cNvSpPr/>
            <p:nvPr/>
          </p:nvSpPr>
          <p:spPr>
            <a:xfrm>
              <a:off x="7435989"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移動拡散</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70" name="正方形/長方形 69"/>
            <p:cNvSpPr/>
            <p:nvPr/>
          </p:nvSpPr>
          <p:spPr>
            <a:xfrm>
              <a:off x="7835904" y="874231"/>
              <a:ext cx="392622" cy="337623"/>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効率化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grpSp>
      <mc:AlternateContent xmlns:mc="http://schemas.openxmlformats.org/markup-compatibility/2006" xmlns:a14="http://schemas.microsoft.com/office/drawing/2010/main">
        <mc:Choice Requires="a14">
          <p:sp>
            <p:nvSpPr>
              <p:cNvPr id="2" name="正方形/長方形 1"/>
              <p:cNvSpPr/>
              <p:nvPr/>
            </p:nvSpPr>
            <p:spPr>
              <a:xfrm>
                <a:off x="1063736" y="5199528"/>
                <a:ext cx="3742243"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ja-JP" altLang="en-US" sz="1600" smtClean="0">
                          <a:solidFill>
                            <a:schemeClr val="tx1">
                              <a:lumMod val="65000"/>
                              <a:lumOff val="35000"/>
                            </a:schemeClr>
                          </a:solidFill>
                          <a:latin typeface="Cambria Math" panose="02040503050406030204" pitchFamily="18" charset="0"/>
                        </a:rPr>
                        <m:t>α</m:t>
                      </m:r>
                      <m:r>
                        <a:rPr lang="ja-JP" altLang="en-US" sz="1600" i="0">
                          <a:solidFill>
                            <a:schemeClr val="tx1">
                              <a:lumMod val="65000"/>
                              <a:lumOff val="35000"/>
                            </a:schemeClr>
                          </a:solidFill>
                          <a:latin typeface="Cambria Math" panose="02040503050406030204" pitchFamily="18" charset="0"/>
                        </a:rPr>
                        <m:t>=</m:t>
                      </m:r>
                      <m:func>
                        <m:funcPr>
                          <m:ctrlPr>
                            <a:rPr lang="ja-JP" altLang="en-US" sz="1600" i="1">
                              <a:solidFill>
                                <a:schemeClr val="tx1">
                                  <a:lumMod val="65000"/>
                                  <a:lumOff val="35000"/>
                                </a:schemeClr>
                              </a:solidFill>
                              <a:latin typeface="Cambria Math" panose="02040503050406030204" pitchFamily="18" charset="0"/>
                            </a:rPr>
                          </m:ctrlPr>
                        </m:funcPr>
                        <m:fName>
                          <m:r>
                            <m:rPr>
                              <m:sty m:val="p"/>
                            </m:rPr>
                            <a:rPr lang="ja-JP" altLang="en-US" sz="1600" i="0">
                              <a:solidFill>
                                <a:schemeClr val="tx1">
                                  <a:lumMod val="65000"/>
                                  <a:lumOff val="35000"/>
                                </a:schemeClr>
                              </a:solidFill>
                              <a:latin typeface="Cambria Math" panose="02040503050406030204" pitchFamily="18" charset="0"/>
                            </a:rPr>
                            <m:t>max</m:t>
                          </m:r>
                        </m:fName>
                        <m:e>
                          <m:d>
                            <m:dPr>
                              <m:ctrlPr>
                                <a:rPr lang="ja-JP" altLang="en-US" sz="1600" i="1">
                                  <a:solidFill>
                                    <a:schemeClr val="tx1">
                                      <a:lumMod val="65000"/>
                                      <a:lumOff val="35000"/>
                                    </a:schemeClr>
                                  </a:solidFill>
                                  <a:latin typeface="Cambria Math" panose="02040503050406030204" pitchFamily="18" charset="0"/>
                                </a:rPr>
                              </m:ctrlPr>
                            </m:dPr>
                            <m:e>
                              <m:func>
                                <m:funcPr>
                                  <m:ctrlPr>
                                    <a:rPr lang="ja-JP" altLang="en-US" sz="1600" i="1">
                                      <a:solidFill>
                                        <a:schemeClr val="tx1">
                                          <a:lumMod val="65000"/>
                                          <a:lumOff val="35000"/>
                                        </a:schemeClr>
                                      </a:solidFill>
                                      <a:latin typeface="Cambria Math" panose="02040503050406030204" pitchFamily="18" charset="0"/>
                                    </a:rPr>
                                  </m:ctrlPr>
                                </m:funcPr>
                                <m:fName>
                                  <m:r>
                                    <a:rPr lang="ja-JP" altLang="en-US" sz="1600" i="0">
                                      <a:solidFill>
                                        <a:schemeClr val="tx1">
                                          <a:lumMod val="65000"/>
                                          <a:lumOff val="35000"/>
                                        </a:schemeClr>
                                      </a:solidFill>
                                      <a:latin typeface="Cambria Math" panose="02040503050406030204" pitchFamily="18" charset="0"/>
                                    </a:rPr>
                                    <m:t>0,</m:t>
                                  </m:r>
                                  <m:r>
                                    <m:rPr>
                                      <m:sty m:val="p"/>
                                    </m:rPr>
                                    <a:rPr lang="ja-JP" altLang="en-US" sz="1600" i="0">
                                      <a:solidFill>
                                        <a:schemeClr val="tx1">
                                          <a:lumMod val="65000"/>
                                          <a:lumOff val="35000"/>
                                        </a:schemeClr>
                                      </a:solidFill>
                                      <a:latin typeface="Cambria Math" panose="02040503050406030204" pitchFamily="18" charset="0"/>
                                    </a:rPr>
                                    <m:t>min</m:t>
                                  </m:r>
                                </m:fName>
                                <m:e>
                                  <m:d>
                                    <m:dPr>
                                      <m:ctrlPr>
                                        <a:rPr lang="ja-JP" altLang="en-US" sz="1600" i="1">
                                          <a:solidFill>
                                            <a:schemeClr val="tx1">
                                              <a:lumMod val="65000"/>
                                              <a:lumOff val="35000"/>
                                            </a:schemeClr>
                                          </a:solidFill>
                                          <a:latin typeface="Cambria Math" panose="02040503050406030204" pitchFamily="18" charset="0"/>
                                        </a:rPr>
                                      </m:ctrlPr>
                                    </m:dPr>
                                    <m:e>
                                      <m:r>
                                        <a:rPr lang="ja-JP" altLang="en-US" sz="1600" i="0">
                                          <a:solidFill>
                                            <a:schemeClr val="tx1">
                                              <a:lumMod val="65000"/>
                                              <a:lumOff val="35000"/>
                                            </a:schemeClr>
                                          </a:solidFill>
                                          <a:latin typeface="Cambria Math" panose="02040503050406030204" pitchFamily="18" charset="0"/>
                                        </a:rPr>
                                        <m:t>1,  </m:t>
                                      </m:r>
                                      <m:f>
                                        <m:fPr>
                                          <m:ctrlPr>
                                            <a:rPr lang="ja-JP" altLang="en-US" sz="1600" i="1">
                                              <a:solidFill>
                                                <a:schemeClr val="tx1">
                                                  <a:lumMod val="65000"/>
                                                  <a:lumOff val="35000"/>
                                                </a:schemeClr>
                                              </a:solidFill>
                                              <a:latin typeface="Cambria Math" panose="02040503050406030204" pitchFamily="18" charset="0"/>
                                            </a:rPr>
                                          </m:ctrlPr>
                                        </m:fPr>
                                        <m:num>
                                          <m:r>
                                            <a:rPr lang="ja-JP" altLang="en-US" sz="1600" i="0">
                                              <a:solidFill>
                                                <a:schemeClr val="tx1">
                                                  <a:lumMod val="65000"/>
                                                  <a:lumOff val="35000"/>
                                                </a:schemeClr>
                                              </a:solidFill>
                                              <a:latin typeface="Cambria Math" panose="02040503050406030204" pitchFamily="18" charset="0"/>
                                            </a:rPr>
                                            <m:t>1</m:t>
                                          </m:r>
                                        </m:num>
                                        <m:den>
                                          <m:r>
                                            <a:rPr lang="ja-JP" altLang="en-US" sz="1600" i="1">
                                              <a:solidFill>
                                                <a:schemeClr val="tx1">
                                                  <a:lumMod val="65000"/>
                                                  <a:lumOff val="35000"/>
                                                </a:schemeClr>
                                              </a:solidFill>
                                              <a:latin typeface="Cambria Math" panose="02040503050406030204" pitchFamily="18" charset="0"/>
                                            </a:rPr>
                                            <m:t>𝑇</m:t>
                                          </m:r>
                                        </m:den>
                                      </m:f>
                                      <m:d>
                                        <m:dPr>
                                          <m:ctrlPr>
                                            <a:rPr lang="ja-JP" altLang="en-US" sz="1600" i="1">
                                              <a:solidFill>
                                                <a:schemeClr val="tx1">
                                                  <a:lumMod val="65000"/>
                                                  <a:lumOff val="35000"/>
                                                </a:schemeClr>
                                              </a:solidFill>
                                              <a:latin typeface="Cambria Math" panose="02040503050406030204" pitchFamily="18" charset="0"/>
                                            </a:rPr>
                                          </m:ctrlPr>
                                        </m:dPr>
                                        <m:e>
                                          <m:sSub>
                                            <m:sSubPr>
                                              <m:ctrlPr>
                                                <a:rPr lang="ja-JP" altLang="en-US" sz="1600" i="1">
                                                  <a:solidFill>
                                                    <a:schemeClr val="tx1">
                                                      <a:lumMod val="65000"/>
                                                      <a:lumOff val="35000"/>
                                                    </a:schemeClr>
                                                  </a:solidFill>
                                                  <a:latin typeface="Cambria Math" panose="02040503050406030204" pitchFamily="18" charset="0"/>
                                                </a:rPr>
                                              </m:ctrlPr>
                                            </m:sSubPr>
                                            <m:e>
                                              <m:r>
                                                <a:rPr lang="ja-JP" altLang="en-US" sz="1600" i="1">
                                                  <a:solidFill>
                                                    <a:schemeClr val="tx1">
                                                      <a:lumMod val="65000"/>
                                                      <a:lumOff val="35000"/>
                                                    </a:schemeClr>
                                                  </a:solidFill>
                                                  <a:latin typeface="Cambria Math" panose="02040503050406030204" pitchFamily="18" charset="0"/>
                                                </a:rPr>
                                                <m:t>𝑡</m:t>
                                              </m:r>
                                            </m:e>
                                            <m:sub>
                                              <m:sSub>
                                                <m:sSubPr>
                                                  <m:ctrlPr>
                                                    <a:rPr lang="ja-JP" altLang="en-US" sz="1600" i="1">
                                                      <a:solidFill>
                                                        <a:schemeClr val="tx1">
                                                          <a:lumMod val="65000"/>
                                                          <a:lumOff val="35000"/>
                                                        </a:schemeClr>
                                                      </a:solidFill>
                                                      <a:latin typeface="Cambria Math" panose="02040503050406030204" pitchFamily="18" charset="0"/>
                                                    </a:rPr>
                                                  </m:ctrlPr>
                                                </m:sSubPr>
                                                <m:e>
                                                  <m:r>
                                                    <a:rPr lang="ja-JP" altLang="en-US" sz="1600" i="1">
                                                      <a:solidFill>
                                                        <a:schemeClr val="tx1">
                                                          <a:lumMod val="65000"/>
                                                          <a:lumOff val="35000"/>
                                                        </a:schemeClr>
                                                      </a:solidFill>
                                                      <a:latin typeface="Cambria Math" panose="02040503050406030204" pitchFamily="18" charset="0"/>
                                                    </a:rPr>
                                                    <m:t>𝑠</m:t>
                                                  </m:r>
                                                </m:e>
                                                <m:sub>
                                                  <m:r>
                                                    <a:rPr lang="ja-JP" altLang="en-US" sz="1600" i="1">
                                                      <a:solidFill>
                                                        <a:schemeClr val="tx1">
                                                          <a:lumMod val="65000"/>
                                                          <a:lumOff val="35000"/>
                                                        </a:schemeClr>
                                                      </a:solidFill>
                                                      <a:latin typeface="Cambria Math" panose="02040503050406030204" pitchFamily="18" charset="0"/>
                                                    </a:rPr>
                                                    <m:t>𝑐</m:t>
                                                  </m:r>
                                                </m:sub>
                                              </m:sSub>
                                            </m:sub>
                                          </m:sSub>
                                          <m:r>
                                            <a:rPr lang="ja-JP" altLang="en-US" sz="1600" i="0">
                                              <a:solidFill>
                                                <a:schemeClr val="tx1">
                                                  <a:lumMod val="65000"/>
                                                  <a:lumOff val="35000"/>
                                                </a:schemeClr>
                                              </a:solidFill>
                                              <a:latin typeface="Cambria Math" panose="02040503050406030204" pitchFamily="18" charset="0"/>
                                            </a:rPr>
                                            <m:t>−</m:t>
                                          </m:r>
                                          <m:sSub>
                                            <m:sSubPr>
                                              <m:ctrlPr>
                                                <a:rPr lang="ja-JP" altLang="en-US" sz="1600" i="1">
                                                  <a:solidFill>
                                                    <a:schemeClr val="tx1">
                                                      <a:lumMod val="65000"/>
                                                      <a:lumOff val="35000"/>
                                                    </a:schemeClr>
                                                  </a:solidFill>
                                                  <a:latin typeface="Cambria Math" panose="02040503050406030204" pitchFamily="18" charset="0"/>
                                                </a:rPr>
                                              </m:ctrlPr>
                                            </m:sSubPr>
                                            <m:e>
                                              <m:r>
                                                <a:rPr lang="ja-JP" altLang="en-US" sz="1600" i="1">
                                                  <a:solidFill>
                                                    <a:schemeClr val="tx1">
                                                      <a:lumMod val="65000"/>
                                                      <a:lumOff val="35000"/>
                                                    </a:schemeClr>
                                                  </a:solidFill>
                                                  <a:latin typeface="Cambria Math" panose="02040503050406030204" pitchFamily="18" charset="0"/>
                                                </a:rPr>
                                                <m:t>𝑡</m:t>
                                              </m:r>
                                            </m:e>
                                            <m:sub>
                                              <m:sSub>
                                                <m:sSubPr>
                                                  <m:ctrlPr>
                                                    <a:rPr lang="ja-JP" altLang="en-US" sz="1600" i="1">
                                                      <a:solidFill>
                                                        <a:schemeClr val="tx1">
                                                          <a:lumMod val="65000"/>
                                                          <a:lumOff val="35000"/>
                                                        </a:schemeClr>
                                                      </a:solidFill>
                                                      <a:latin typeface="Cambria Math" panose="02040503050406030204" pitchFamily="18" charset="0"/>
                                                    </a:rPr>
                                                  </m:ctrlPr>
                                                </m:sSubPr>
                                                <m:e>
                                                  <m:r>
                                                    <a:rPr lang="ja-JP" altLang="en-US" sz="1600" i="1">
                                                      <a:solidFill>
                                                        <a:schemeClr val="tx1">
                                                          <a:lumMod val="65000"/>
                                                          <a:lumOff val="35000"/>
                                                        </a:schemeClr>
                                                      </a:solidFill>
                                                      <a:latin typeface="Cambria Math" panose="02040503050406030204" pitchFamily="18" charset="0"/>
                                                    </a:rPr>
                                                    <m:t>𝑚</m:t>
                                                  </m:r>
                                                </m:e>
                                                <m:sub>
                                                  <m:r>
                                                    <a:rPr lang="ja-JP" altLang="en-US" sz="1600" i="1">
                                                      <a:solidFill>
                                                        <a:schemeClr val="tx1">
                                                          <a:lumMod val="65000"/>
                                                          <a:lumOff val="35000"/>
                                                        </a:schemeClr>
                                                      </a:solidFill>
                                                      <a:latin typeface="Cambria Math" panose="02040503050406030204" pitchFamily="18" charset="0"/>
                                                    </a:rPr>
                                                    <m:t>𝑐</m:t>
                                                  </m:r>
                                                </m:sub>
                                              </m:sSub>
                                            </m:sub>
                                          </m:sSub>
                                        </m:e>
                                      </m:d>
                                    </m:e>
                                  </m:d>
                                </m:e>
                              </m:func>
                            </m:e>
                          </m:d>
                        </m:e>
                      </m:func>
                    </m:oMath>
                  </m:oMathPara>
                </a14:m>
                <a:endParaRPr lang="ja-JP" altLang="en-US" sz="1600" dirty="0">
                  <a:solidFill>
                    <a:schemeClr val="tx1">
                      <a:lumMod val="65000"/>
                      <a:lumOff val="35000"/>
                    </a:schemeClr>
                  </a:solidFill>
                </a:endParaRPr>
              </a:p>
            </p:txBody>
          </p:sp>
        </mc:Choice>
        <mc:Fallback xmlns="">
          <p:sp>
            <p:nvSpPr>
              <p:cNvPr id="2" name="正方形/長方形 1"/>
              <p:cNvSpPr>
                <a:spLocks noRot="1" noChangeAspect="1" noMove="1" noResize="1" noEditPoints="1" noAdjustHandles="1" noChangeArrowheads="1" noChangeShapeType="1" noTextEdit="1"/>
              </p:cNvSpPr>
              <p:nvPr/>
            </p:nvSpPr>
            <p:spPr>
              <a:xfrm>
                <a:off x="1063736" y="5199528"/>
                <a:ext cx="3742243" cy="645561"/>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4756086" y="5199527"/>
                <a:ext cx="3479222"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1600" i="1" smtClean="0">
                          <a:solidFill>
                            <a:schemeClr val="tx1">
                              <a:lumMod val="65000"/>
                              <a:lumOff val="35000"/>
                            </a:schemeClr>
                          </a:solidFill>
                          <a:latin typeface="Cambria Math" panose="02040503050406030204" pitchFamily="18" charset="0"/>
                        </a:rPr>
                        <m:t>𝛾</m:t>
                      </m:r>
                      <m:r>
                        <a:rPr lang="ja-JP" altLang="en-US" sz="1600" i="0">
                          <a:solidFill>
                            <a:schemeClr val="tx1">
                              <a:lumMod val="65000"/>
                              <a:lumOff val="35000"/>
                            </a:schemeClr>
                          </a:solidFill>
                          <a:latin typeface="Cambria Math" panose="02040503050406030204" pitchFamily="18" charset="0"/>
                        </a:rPr>
                        <m:t>=</m:t>
                      </m:r>
                      <m:func>
                        <m:funcPr>
                          <m:ctrlPr>
                            <a:rPr lang="ja-JP" altLang="en-US" sz="1600" i="1">
                              <a:solidFill>
                                <a:schemeClr val="tx1">
                                  <a:lumMod val="65000"/>
                                  <a:lumOff val="35000"/>
                                </a:schemeClr>
                              </a:solidFill>
                              <a:latin typeface="Cambria Math" panose="02040503050406030204" pitchFamily="18" charset="0"/>
                            </a:rPr>
                          </m:ctrlPr>
                        </m:funcPr>
                        <m:fName>
                          <m:r>
                            <m:rPr>
                              <m:sty m:val="p"/>
                            </m:rPr>
                            <a:rPr lang="ja-JP" altLang="en-US" sz="1600" i="0">
                              <a:solidFill>
                                <a:schemeClr val="tx1">
                                  <a:lumMod val="65000"/>
                                  <a:lumOff val="35000"/>
                                </a:schemeClr>
                              </a:solidFill>
                              <a:latin typeface="Cambria Math" panose="02040503050406030204" pitchFamily="18" charset="0"/>
                            </a:rPr>
                            <m:t>max</m:t>
                          </m:r>
                        </m:fName>
                        <m:e>
                          <m:d>
                            <m:dPr>
                              <m:ctrlPr>
                                <a:rPr lang="ja-JP" altLang="en-US" sz="1600" i="1">
                                  <a:solidFill>
                                    <a:schemeClr val="tx1">
                                      <a:lumMod val="65000"/>
                                      <a:lumOff val="35000"/>
                                    </a:schemeClr>
                                  </a:solidFill>
                                  <a:latin typeface="Cambria Math" panose="02040503050406030204" pitchFamily="18" charset="0"/>
                                </a:rPr>
                              </m:ctrlPr>
                            </m:dPr>
                            <m:e>
                              <m:func>
                                <m:funcPr>
                                  <m:ctrlPr>
                                    <a:rPr lang="ja-JP" altLang="en-US" sz="1600" i="1">
                                      <a:solidFill>
                                        <a:schemeClr val="tx1">
                                          <a:lumMod val="65000"/>
                                          <a:lumOff val="35000"/>
                                        </a:schemeClr>
                                      </a:solidFill>
                                      <a:latin typeface="Cambria Math" panose="02040503050406030204" pitchFamily="18" charset="0"/>
                                    </a:rPr>
                                  </m:ctrlPr>
                                </m:funcPr>
                                <m:fName>
                                  <m:r>
                                    <a:rPr lang="ja-JP" altLang="en-US" sz="1600" i="0">
                                      <a:solidFill>
                                        <a:schemeClr val="tx1">
                                          <a:lumMod val="65000"/>
                                          <a:lumOff val="35000"/>
                                        </a:schemeClr>
                                      </a:solidFill>
                                      <a:latin typeface="Cambria Math" panose="02040503050406030204" pitchFamily="18" charset="0"/>
                                    </a:rPr>
                                    <m:t>0,</m:t>
                                  </m:r>
                                  <m:r>
                                    <m:rPr>
                                      <m:sty m:val="p"/>
                                    </m:rPr>
                                    <a:rPr lang="ja-JP" altLang="en-US" sz="1600" i="0">
                                      <a:solidFill>
                                        <a:schemeClr val="tx1">
                                          <a:lumMod val="65000"/>
                                          <a:lumOff val="35000"/>
                                        </a:schemeClr>
                                      </a:solidFill>
                                      <a:latin typeface="Cambria Math" panose="02040503050406030204" pitchFamily="18" charset="0"/>
                                    </a:rPr>
                                    <m:t>min</m:t>
                                  </m:r>
                                </m:fName>
                                <m:e>
                                  <m:d>
                                    <m:dPr>
                                      <m:ctrlPr>
                                        <a:rPr lang="ja-JP" altLang="en-US" sz="1600" i="1">
                                          <a:solidFill>
                                            <a:schemeClr val="tx1">
                                              <a:lumMod val="65000"/>
                                              <a:lumOff val="35000"/>
                                            </a:schemeClr>
                                          </a:solidFill>
                                          <a:latin typeface="Cambria Math" panose="02040503050406030204" pitchFamily="18" charset="0"/>
                                        </a:rPr>
                                      </m:ctrlPr>
                                    </m:dPr>
                                    <m:e>
                                      <m:r>
                                        <a:rPr lang="ja-JP" altLang="en-US" sz="1600" i="0">
                                          <a:solidFill>
                                            <a:schemeClr val="tx1">
                                              <a:lumMod val="65000"/>
                                              <a:lumOff val="35000"/>
                                            </a:schemeClr>
                                          </a:solidFill>
                                          <a:latin typeface="Cambria Math" panose="02040503050406030204" pitchFamily="18" charset="0"/>
                                        </a:rPr>
                                        <m:t>1,  </m:t>
                                      </m:r>
                                      <m:f>
                                        <m:fPr>
                                          <m:ctrlPr>
                                            <a:rPr lang="ja-JP" altLang="en-US" sz="1600" i="1">
                                              <a:solidFill>
                                                <a:schemeClr val="tx1">
                                                  <a:lumMod val="65000"/>
                                                  <a:lumOff val="35000"/>
                                                </a:schemeClr>
                                              </a:solidFill>
                                              <a:latin typeface="Cambria Math" panose="02040503050406030204" pitchFamily="18" charset="0"/>
                                            </a:rPr>
                                          </m:ctrlPr>
                                        </m:fPr>
                                        <m:num>
                                          <m:r>
                                            <a:rPr lang="en-US" altLang="ja-JP" sz="1600" b="0" i="1" smtClean="0">
                                              <a:solidFill>
                                                <a:schemeClr val="tx1">
                                                  <a:lumMod val="65000"/>
                                                  <a:lumOff val="35000"/>
                                                </a:schemeClr>
                                              </a:solidFill>
                                              <a:latin typeface="Cambria Math" panose="02040503050406030204" pitchFamily="18" charset="0"/>
                                            </a:rPr>
                                            <m:t>𝜙</m:t>
                                          </m:r>
                                          <m:r>
                                            <a:rPr lang="ja-JP" altLang="en-US" sz="1600" i="0">
                                              <a:solidFill>
                                                <a:schemeClr val="tx1">
                                                  <a:lumMod val="65000"/>
                                                  <a:lumOff val="35000"/>
                                                </a:schemeClr>
                                              </a:solidFill>
                                              <a:latin typeface="Cambria Math" panose="02040503050406030204" pitchFamily="18" charset="0"/>
                                            </a:rPr>
                                            <m:t>−</m:t>
                                          </m:r>
                                          <m:sSub>
                                            <m:sSubPr>
                                              <m:ctrlPr>
                                                <a:rPr lang="en-US" altLang="ja-JP" sz="1600" b="0" i="1" smtClean="0">
                                                  <a:solidFill>
                                                    <a:schemeClr val="tx1">
                                                      <a:lumMod val="65000"/>
                                                      <a:lumOff val="35000"/>
                                                    </a:schemeClr>
                                                  </a:solidFill>
                                                  <a:latin typeface="Cambria Math" panose="02040503050406030204" pitchFamily="18" charset="0"/>
                                                </a:rPr>
                                              </m:ctrlPr>
                                            </m:sSubPr>
                                            <m:e>
                                              <m:r>
                                                <a:rPr lang="en-US" altLang="ja-JP" sz="1600" b="0" i="1" smtClean="0">
                                                  <a:solidFill>
                                                    <a:schemeClr val="tx1">
                                                      <a:lumMod val="65000"/>
                                                      <a:lumOff val="35000"/>
                                                    </a:schemeClr>
                                                  </a:solidFill>
                                                  <a:latin typeface="Cambria Math" panose="02040503050406030204" pitchFamily="18" charset="0"/>
                                                </a:rPr>
                                                <m:t>𝜙</m:t>
                                              </m:r>
                                            </m:e>
                                            <m:sub>
                                              <m:r>
                                                <a:rPr lang="en-US" altLang="ja-JP" sz="1600" b="0" i="1" smtClean="0">
                                                  <a:solidFill>
                                                    <a:schemeClr val="tx1">
                                                      <a:lumMod val="65000"/>
                                                      <a:lumOff val="35000"/>
                                                    </a:schemeClr>
                                                  </a:solidFill>
                                                  <a:latin typeface="Cambria Math" panose="02040503050406030204" pitchFamily="18" charset="0"/>
                                                </a:rPr>
                                                <m:t>1</m:t>
                                              </m:r>
                                            </m:sub>
                                          </m:sSub>
                                        </m:num>
                                        <m:den>
                                          <m:sSub>
                                            <m:sSubPr>
                                              <m:ctrlPr>
                                                <a:rPr lang="en-US" altLang="ja-JP" sz="1600" b="0" i="1" smtClean="0">
                                                  <a:solidFill>
                                                    <a:schemeClr val="tx1">
                                                      <a:lumMod val="65000"/>
                                                      <a:lumOff val="35000"/>
                                                    </a:schemeClr>
                                                  </a:solidFill>
                                                  <a:latin typeface="Cambria Math" panose="02040503050406030204" pitchFamily="18" charset="0"/>
                                                </a:rPr>
                                              </m:ctrlPr>
                                            </m:sSubPr>
                                            <m:e>
                                              <m:r>
                                                <a:rPr lang="en-US" altLang="ja-JP" sz="1600" b="0" i="1" smtClean="0">
                                                  <a:solidFill>
                                                    <a:schemeClr val="tx1">
                                                      <a:lumMod val="65000"/>
                                                      <a:lumOff val="35000"/>
                                                    </a:schemeClr>
                                                  </a:solidFill>
                                                  <a:latin typeface="Cambria Math" panose="02040503050406030204" pitchFamily="18" charset="0"/>
                                                </a:rPr>
                                                <m:t>𝜙</m:t>
                                              </m:r>
                                            </m:e>
                                            <m:sub>
                                              <m:r>
                                                <a:rPr lang="en-US" altLang="ja-JP" sz="1600" b="0" i="1" smtClean="0">
                                                  <a:solidFill>
                                                    <a:schemeClr val="tx1">
                                                      <a:lumMod val="65000"/>
                                                      <a:lumOff val="35000"/>
                                                    </a:schemeClr>
                                                  </a:solidFill>
                                                  <a:latin typeface="Cambria Math" panose="02040503050406030204" pitchFamily="18" charset="0"/>
                                                </a:rPr>
                                                <m:t>2</m:t>
                                              </m:r>
                                            </m:sub>
                                          </m:sSub>
                                          <m:r>
                                            <a:rPr lang="ja-JP" altLang="en-US" sz="1600" i="0">
                                              <a:solidFill>
                                                <a:schemeClr val="tx1">
                                                  <a:lumMod val="65000"/>
                                                  <a:lumOff val="35000"/>
                                                </a:schemeClr>
                                              </a:solidFill>
                                              <a:latin typeface="Cambria Math" panose="02040503050406030204" pitchFamily="18" charset="0"/>
                                            </a:rPr>
                                            <m:t>−</m:t>
                                          </m:r>
                                          <m:sSub>
                                            <m:sSubPr>
                                              <m:ctrlPr>
                                                <a:rPr lang="en-US" altLang="ja-JP" sz="1600" b="0" i="1" smtClean="0">
                                                  <a:solidFill>
                                                    <a:schemeClr val="tx1">
                                                      <a:lumMod val="65000"/>
                                                      <a:lumOff val="35000"/>
                                                    </a:schemeClr>
                                                  </a:solidFill>
                                                  <a:latin typeface="Cambria Math" panose="02040503050406030204" pitchFamily="18" charset="0"/>
                                                </a:rPr>
                                              </m:ctrlPr>
                                            </m:sSubPr>
                                            <m:e>
                                              <m:r>
                                                <a:rPr lang="en-US" altLang="ja-JP" sz="1600" b="0" i="1" smtClean="0">
                                                  <a:solidFill>
                                                    <a:schemeClr val="tx1">
                                                      <a:lumMod val="65000"/>
                                                      <a:lumOff val="35000"/>
                                                    </a:schemeClr>
                                                  </a:solidFill>
                                                  <a:latin typeface="Cambria Math" panose="02040503050406030204" pitchFamily="18" charset="0"/>
                                                </a:rPr>
                                                <m:t>𝜙</m:t>
                                              </m:r>
                                            </m:e>
                                            <m:sub>
                                              <m:r>
                                                <a:rPr lang="en-US" altLang="ja-JP" sz="1600" b="0" i="1" smtClean="0">
                                                  <a:solidFill>
                                                    <a:schemeClr val="tx1">
                                                      <a:lumMod val="65000"/>
                                                      <a:lumOff val="35000"/>
                                                    </a:schemeClr>
                                                  </a:solidFill>
                                                  <a:latin typeface="Cambria Math" panose="02040503050406030204" pitchFamily="18" charset="0"/>
                                                </a:rPr>
                                                <m:t>1</m:t>
                                              </m:r>
                                            </m:sub>
                                          </m:sSub>
                                        </m:den>
                                      </m:f>
                                      <m:r>
                                        <a:rPr lang="ja-JP" altLang="en-US" sz="1600" i="0">
                                          <a:solidFill>
                                            <a:schemeClr val="tx1">
                                              <a:lumMod val="65000"/>
                                              <a:lumOff val="35000"/>
                                            </a:schemeClr>
                                          </a:solidFill>
                                          <a:latin typeface="Cambria Math" panose="02040503050406030204" pitchFamily="18" charset="0"/>
                                        </a:rPr>
                                        <m:t> </m:t>
                                      </m:r>
                                    </m:e>
                                  </m:d>
                                </m:e>
                              </m:func>
                            </m:e>
                          </m:d>
                        </m:e>
                      </m:func>
                    </m:oMath>
                  </m:oMathPara>
                </a14:m>
                <a:endParaRPr lang="ja-JP" altLang="en-US" sz="1600" dirty="0">
                  <a:solidFill>
                    <a:schemeClr val="tx1">
                      <a:lumMod val="65000"/>
                      <a:lumOff val="35000"/>
                    </a:schemeClr>
                  </a:solidFill>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4756086" y="5199527"/>
                <a:ext cx="3479222" cy="645561"/>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1063737" y="3268124"/>
                <a:ext cx="5203865" cy="5321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ja-JP" altLang="en-US" sz="2400" b="1" i="1" smtClean="0">
                              <a:solidFill>
                                <a:schemeClr val="tx1">
                                  <a:lumMod val="65000"/>
                                  <a:lumOff val="35000"/>
                                </a:schemeClr>
                              </a:solidFill>
                              <a:latin typeface="Cambria Math" panose="02040503050406030204" pitchFamily="18" charset="0"/>
                            </a:rPr>
                          </m:ctrlPr>
                        </m:sSubSupPr>
                        <m:e>
                          <m:r>
                            <a:rPr lang="ja-JP" altLang="en-US" sz="2400" b="1" i="1">
                              <a:solidFill>
                                <a:schemeClr val="tx1">
                                  <a:lumMod val="65000"/>
                                  <a:lumOff val="35000"/>
                                </a:schemeClr>
                              </a:solidFill>
                              <a:latin typeface="Cambria Math" panose="02040503050406030204" pitchFamily="18" charset="0"/>
                            </a:rPr>
                            <m:t>𝑷</m:t>
                          </m:r>
                        </m:e>
                        <m:sub>
                          <m:r>
                            <a:rPr lang="ja-JP" altLang="en-US" sz="2400" b="1" i="1">
                              <a:solidFill>
                                <a:schemeClr val="tx1">
                                  <a:lumMod val="65000"/>
                                  <a:lumOff val="35000"/>
                                </a:schemeClr>
                              </a:solidFill>
                              <a:latin typeface="Cambria Math" panose="02040503050406030204" pitchFamily="18" charset="0"/>
                            </a:rPr>
                            <m:t>𝒋</m:t>
                          </m:r>
                        </m:sub>
                        <m:sup>
                          <m:r>
                            <a:rPr lang="ja-JP" altLang="en-US" sz="2400" b="0" i="0">
                              <a:solidFill>
                                <a:schemeClr val="tx1">
                                  <a:lumMod val="65000"/>
                                  <a:lumOff val="35000"/>
                                </a:schemeClr>
                              </a:solidFill>
                              <a:latin typeface="Cambria Math" panose="02040503050406030204" pitchFamily="18" charset="0"/>
                            </a:rPr>
                            <m:t>′</m:t>
                          </m:r>
                        </m:sup>
                      </m:sSubSup>
                      <m:r>
                        <a:rPr lang="ja-JP" altLang="en-US" sz="2400" b="0" i="0">
                          <a:solidFill>
                            <a:schemeClr val="tx1">
                              <a:lumMod val="65000"/>
                              <a:lumOff val="35000"/>
                            </a:schemeClr>
                          </a:solidFill>
                          <a:latin typeface="Cambria Math" panose="02040503050406030204" pitchFamily="18" charset="0"/>
                        </a:rPr>
                        <m:t>=</m:t>
                      </m:r>
                      <m:d>
                        <m:dPr>
                          <m:ctrlPr>
                            <a:rPr lang="ja-JP" altLang="en-US" sz="2400" b="0" i="1" smtClean="0">
                              <a:solidFill>
                                <a:schemeClr val="tx1">
                                  <a:lumMod val="65000"/>
                                  <a:lumOff val="35000"/>
                                </a:schemeClr>
                              </a:solidFill>
                              <a:latin typeface="Cambria Math" panose="02040503050406030204" pitchFamily="18" charset="0"/>
                            </a:rPr>
                          </m:ctrlPr>
                        </m:dPr>
                        <m:e>
                          <m:r>
                            <a:rPr lang="ja-JP" altLang="en-US" sz="2400" b="0" i="0">
                              <a:solidFill>
                                <a:schemeClr val="tx1">
                                  <a:lumMod val="65000"/>
                                  <a:lumOff val="35000"/>
                                </a:schemeClr>
                              </a:solidFill>
                              <a:latin typeface="Cambria Math" panose="02040503050406030204" pitchFamily="18" charset="0"/>
                            </a:rPr>
                            <m:t>1−</m:t>
                          </m:r>
                          <m:r>
                            <a:rPr lang="ja-JP" altLang="en-US" sz="2400" b="0" i="1">
                              <a:solidFill>
                                <a:schemeClr val="tx1">
                                  <a:lumMod val="65000"/>
                                  <a:lumOff val="35000"/>
                                </a:schemeClr>
                              </a:solidFill>
                              <a:latin typeface="Cambria Math" panose="02040503050406030204" pitchFamily="18" charset="0"/>
                            </a:rPr>
                            <m:t>𝛼</m:t>
                          </m:r>
                        </m:e>
                      </m:d>
                      <m:sSub>
                        <m:sSubPr>
                          <m:ctrlPr>
                            <a:rPr lang="ja-JP" altLang="en-US" sz="2400" b="0" i="1">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𝑷</m:t>
                          </m:r>
                        </m:e>
                        <m:sub>
                          <m:sSub>
                            <m:sSubPr>
                              <m:ctrlPr>
                                <a:rPr lang="ja-JP" altLang="en-US" sz="2400" b="1" i="1">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𝒋</m:t>
                              </m:r>
                            </m:e>
                            <m:sub>
                              <m:r>
                                <a:rPr lang="ja-JP" altLang="en-US" sz="2400" b="1" i="1">
                                  <a:solidFill>
                                    <a:schemeClr val="tx1">
                                      <a:lumMod val="65000"/>
                                      <a:lumOff val="35000"/>
                                    </a:schemeClr>
                                  </a:solidFill>
                                  <a:latin typeface="Cambria Math" panose="02040503050406030204" pitchFamily="18" charset="0"/>
                                </a:rPr>
                                <m:t>𝒔𝒑𝒉𝒆𝒓𝒆</m:t>
                              </m:r>
                            </m:sub>
                          </m:sSub>
                        </m:sub>
                      </m:sSub>
                      <m:r>
                        <a:rPr lang="ja-JP" altLang="en-US" sz="2400" b="0" i="0">
                          <a:solidFill>
                            <a:schemeClr val="tx1">
                              <a:lumMod val="65000"/>
                              <a:lumOff val="35000"/>
                            </a:schemeClr>
                          </a:solidFill>
                          <a:latin typeface="Cambria Math" panose="02040503050406030204" pitchFamily="18" charset="0"/>
                        </a:rPr>
                        <m:t>+</m:t>
                      </m:r>
                      <m:r>
                        <a:rPr lang="ja-JP" altLang="en-US" sz="2400" b="0" i="1">
                          <a:solidFill>
                            <a:schemeClr val="tx1">
                              <a:lumMod val="65000"/>
                              <a:lumOff val="35000"/>
                            </a:schemeClr>
                          </a:solidFill>
                          <a:latin typeface="Cambria Math" panose="02040503050406030204" pitchFamily="18" charset="0"/>
                        </a:rPr>
                        <m:t>𝛼</m:t>
                      </m:r>
                      <m:sSub>
                        <m:sSubPr>
                          <m:ctrlPr>
                            <a:rPr lang="ja-JP" altLang="en-US" sz="2400" b="0" i="1">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𝑷</m:t>
                          </m:r>
                        </m:e>
                        <m:sub>
                          <m:sSub>
                            <m:sSubPr>
                              <m:ctrlPr>
                                <a:rPr lang="ja-JP" altLang="en-US" sz="2400" b="1" i="1">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𝒋</m:t>
                              </m:r>
                            </m:e>
                            <m:sub>
                              <m:r>
                                <a:rPr lang="ja-JP" altLang="en-US" sz="2400" b="1" i="1">
                                  <a:solidFill>
                                    <a:schemeClr val="tx1">
                                      <a:lumMod val="65000"/>
                                      <a:lumOff val="35000"/>
                                    </a:schemeClr>
                                  </a:solidFill>
                                  <a:latin typeface="Cambria Math" panose="02040503050406030204" pitchFamily="18" charset="0"/>
                                </a:rPr>
                                <m:t>𝒏𝒐𝒓𝒎𝒂𝒍</m:t>
                              </m:r>
                            </m:sub>
                          </m:sSub>
                        </m:sub>
                      </m:sSub>
                    </m:oMath>
                  </m:oMathPara>
                </a14:m>
                <a:endParaRPr lang="ja-JP" altLang="en-US" sz="2400" dirty="0">
                  <a:solidFill>
                    <a:schemeClr val="tx1">
                      <a:lumMod val="65000"/>
                      <a:lumOff val="35000"/>
                    </a:schemeClr>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063737" y="3268124"/>
                <a:ext cx="5203865" cy="532197"/>
              </a:xfrm>
              <a:prstGeom prst="rect">
                <a:avLst/>
              </a:prstGeom>
              <a:blipFill>
                <a:blip r:embed="rId9"/>
                <a:stretch>
                  <a:fillRect l="-234" b="-80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1063736" y="4188030"/>
                <a:ext cx="4131353" cy="50776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ja-JP" altLang="en-US" sz="2400" b="1" i="1" smtClean="0">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𝑷</m:t>
                          </m:r>
                        </m:e>
                        <m:sub>
                          <m:r>
                            <a:rPr lang="ja-JP" altLang="en-US" sz="2400" b="1" i="1">
                              <a:solidFill>
                                <a:schemeClr val="tx1">
                                  <a:lumMod val="65000"/>
                                  <a:lumOff val="35000"/>
                                </a:schemeClr>
                              </a:solidFill>
                              <a:latin typeface="Cambria Math" panose="02040503050406030204" pitchFamily="18" charset="0"/>
                            </a:rPr>
                            <m:t>𝒋</m:t>
                          </m:r>
                        </m:sub>
                      </m:sSub>
                      <m:r>
                        <a:rPr lang="ja-JP" altLang="en-US" sz="2400" b="0" i="0">
                          <a:solidFill>
                            <a:schemeClr val="tx1">
                              <a:lumMod val="65000"/>
                              <a:lumOff val="35000"/>
                            </a:schemeClr>
                          </a:solidFill>
                          <a:latin typeface="Cambria Math" panose="02040503050406030204" pitchFamily="18" charset="0"/>
                        </a:rPr>
                        <m:t>=</m:t>
                      </m:r>
                      <m:d>
                        <m:dPr>
                          <m:ctrlPr>
                            <a:rPr lang="ja-JP" altLang="en-US" sz="2400" b="0" i="1">
                              <a:solidFill>
                                <a:schemeClr val="tx1">
                                  <a:lumMod val="65000"/>
                                  <a:lumOff val="35000"/>
                                </a:schemeClr>
                              </a:solidFill>
                              <a:latin typeface="Cambria Math" panose="02040503050406030204" pitchFamily="18" charset="0"/>
                            </a:rPr>
                          </m:ctrlPr>
                        </m:dPr>
                        <m:e>
                          <m:r>
                            <a:rPr lang="ja-JP" altLang="en-US" sz="2400" b="0" i="0">
                              <a:solidFill>
                                <a:schemeClr val="tx1">
                                  <a:lumMod val="65000"/>
                                  <a:lumOff val="35000"/>
                                </a:schemeClr>
                              </a:solidFill>
                              <a:latin typeface="Cambria Math" panose="02040503050406030204" pitchFamily="18" charset="0"/>
                            </a:rPr>
                            <m:t>1−</m:t>
                          </m:r>
                          <m:r>
                            <a:rPr lang="ja-JP" altLang="en-US" sz="2400" b="0" i="1">
                              <a:solidFill>
                                <a:schemeClr val="tx1">
                                  <a:lumMod val="65000"/>
                                  <a:lumOff val="35000"/>
                                </a:schemeClr>
                              </a:solidFill>
                              <a:latin typeface="Cambria Math" panose="02040503050406030204" pitchFamily="18" charset="0"/>
                            </a:rPr>
                            <m:t>𝛾</m:t>
                          </m:r>
                        </m:e>
                      </m:d>
                      <m:sSubSup>
                        <m:sSubSupPr>
                          <m:ctrlPr>
                            <a:rPr lang="ja-JP" altLang="en-US" sz="2400" b="0" i="1">
                              <a:solidFill>
                                <a:schemeClr val="tx1">
                                  <a:lumMod val="65000"/>
                                  <a:lumOff val="35000"/>
                                </a:schemeClr>
                              </a:solidFill>
                              <a:latin typeface="Cambria Math" panose="02040503050406030204" pitchFamily="18" charset="0"/>
                            </a:rPr>
                          </m:ctrlPr>
                        </m:sSubSupPr>
                        <m:e>
                          <m:r>
                            <a:rPr lang="ja-JP" altLang="en-US" sz="2400" b="1" i="1">
                              <a:solidFill>
                                <a:schemeClr val="tx1">
                                  <a:lumMod val="65000"/>
                                  <a:lumOff val="35000"/>
                                </a:schemeClr>
                              </a:solidFill>
                              <a:latin typeface="Cambria Math" panose="02040503050406030204" pitchFamily="18" charset="0"/>
                            </a:rPr>
                            <m:t>𝑷</m:t>
                          </m:r>
                        </m:e>
                        <m:sub>
                          <m:r>
                            <a:rPr lang="ja-JP" altLang="en-US" sz="2400" b="1" i="1">
                              <a:solidFill>
                                <a:schemeClr val="tx1">
                                  <a:lumMod val="65000"/>
                                  <a:lumOff val="35000"/>
                                </a:schemeClr>
                              </a:solidFill>
                              <a:latin typeface="Cambria Math" panose="02040503050406030204" pitchFamily="18" charset="0"/>
                            </a:rPr>
                            <m:t>𝒋</m:t>
                          </m:r>
                        </m:sub>
                        <m:sup>
                          <m:r>
                            <a:rPr lang="ja-JP" altLang="en-US" sz="2400" b="0" i="0">
                              <a:solidFill>
                                <a:schemeClr val="tx1">
                                  <a:lumMod val="65000"/>
                                  <a:lumOff val="35000"/>
                                </a:schemeClr>
                              </a:solidFill>
                              <a:latin typeface="Cambria Math" panose="02040503050406030204" pitchFamily="18" charset="0"/>
                            </a:rPr>
                            <m:t>′</m:t>
                          </m:r>
                        </m:sup>
                      </m:sSubSup>
                      <m:r>
                        <a:rPr lang="ja-JP" altLang="en-US" sz="2400" b="0" i="0">
                          <a:solidFill>
                            <a:schemeClr val="tx1">
                              <a:lumMod val="65000"/>
                              <a:lumOff val="35000"/>
                            </a:schemeClr>
                          </a:solidFill>
                          <a:latin typeface="Cambria Math" panose="02040503050406030204" pitchFamily="18" charset="0"/>
                        </a:rPr>
                        <m:t>+</m:t>
                      </m:r>
                      <m:r>
                        <a:rPr lang="ja-JP" altLang="en-US" sz="2400" b="0" i="1">
                          <a:solidFill>
                            <a:schemeClr val="tx1">
                              <a:lumMod val="65000"/>
                              <a:lumOff val="35000"/>
                            </a:schemeClr>
                          </a:solidFill>
                          <a:latin typeface="Cambria Math" panose="02040503050406030204" pitchFamily="18" charset="0"/>
                        </a:rPr>
                        <m:t>𝛾</m:t>
                      </m:r>
                      <m:sSub>
                        <m:sSubPr>
                          <m:ctrlPr>
                            <a:rPr lang="ja-JP" altLang="en-US" sz="2400" b="0" i="1">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𝑷</m:t>
                          </m:r>
                        </m:e>
                        <m:sub>
                          <m:sSub>
                            <m:sSubPr>
                              <m:ctrlPr>
                                <a:rPr lang="ja-JP" altLang="en-US" sz="2400" b="1" i="1">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𝒋</m:t>
                              </m:r>
                            </m:e>
                            <m:sub>
                              <m:r>
                                <a:rPr lang="ja-JP" altLang="en-US" sz="2400" b="1" i="1">
                                  <a:solidFill>
                                    <a:schemeClr val="tx1">
                                      <a:lumMod val="65000"/>
                                      <a:lumOff val="35000"/>
                                    </a:schemeClr>
                                  </a:solidFill>
                                  <a:latin typeface="Cambria Math" panose="02040503050406030204" pitchFamily="18" charset="0"/>
                                </a:rPr>
                                <m:t>𝒄𝒖𝒃𝒆</m:t>
                              </m:r>
                            </m:sub>
                          </m:sSub>
                        </m:sub>
                      </m:sSub>
                    </m:oMath>
                  </m:oMathPara>
                </a14:m>
                <a:endParaRPr lang="ja-JP" altLang="en-US" sz="2400" dirty="0">
                  <a:solidFill>
                    <a:schemeClr val="tx1">
                      <a:lumMod val="65000"/>
                      <a:lumOff val="35000"/>
                    </a:schemeClr>
                  </a:solidFill>
                </a:endParaRPr>
              </a:p>
            </p:txBody>
          </p:sp>
        </mc:Choice>
        <mc:Fallback xmlns="">
          <p:sp>
            <p:nvSpPr>
              <p:cNvPr id="6" name="正方形/長方形 5"/>
              <p:cNvSpPr>
                <a:spLocks noRot="1" noChangeAspect="1" noMove="1" noResize="1" noEditPoints="1" noAdjustHandles="1" noChangeArrowheads="1" noChangeShapeType="1" noTextEdit="1"/>
              </p:cNvSpPr>
              <p:nvPr/>
            </p:nvSpPr>
            <p:spPr>
              <a:xfrm>
                <a:off x="1063736" y="4188030"/>
                <a:ext cx="4131353" cy="507768"/>
              </a:xfrm>
              <a:prstGeom prst="rect">
                <a:avLst/>
              </a:prstGeom>
              <a:blipFill>
                <a:blip r:embed="rId10"/>
                <a:stretch>
                  <a:fillRect l="-295" b="-12048"/>
                </a:stretch>
              </a:blipFill>
            </p:spPr>
            <p:txBody>
              <a:bodyPr/>
              <a:lstStyle/>
              <a:p>
                <a:r>
                  <a:rPr lang="ja-JP" altLang="en-US">
                    <a:noFill/>
                  </a:rPr>
                  <a:t> </a:t>
                </a:r>
              </a:p>
            </p:txBody>
          </p:sp>
        </mc:Fallback>
      </mc:AlternateContent>
      <p:pic>
        <p:nvPicPr>
          <p:cNvPr id="33" name="図 32"/>
          <p:cNvPicPr>
            <a:picLocks noChangeAspect="1"/>
          </p:cNvPicPr>
          <p:nvPr/>
        </p:nvPicPr>
        <p:blipFill rotWithShape="1">
          <a:blip r:embed="rId11" cstate="print">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grpSp>
        <p:nvGrpSpPr>
          <p:cNvPr id="24" name="グループ化 23"/>
          <p:cNvGrpSpPr/>
          <p:nvPr/>
        </p:nvGrpSpPr>
        <p:grpSpPr>
          <a:xfrm>
            <a:off x="5673089" y="2200573"/>
            <a:ext cx="3311952" cy="2390562"/>
            <a:chOff x="4358679" y="1827304"/>
            <a:chExt cx="4604771" cy="3323714"/>
          </a:xfrm>
        </p:grpSpPr>
        <p:sp>
          <p:nvSpPr>
            <p:cNvPr id="11" name="テキスト ボックス 10"/>
            <p:cNvSpPr txBox="1"/>
            <p:nvPr/>
          </p:nvSpPr>
          <p:spPr>
            <a:xfrm>
              <a:off x="4358679" y="2980894"/>
              <a:ext cx="657935" cy="616813"/>
            </a:xfrm>
            <a:prstGeom prst="rect">
              <a:avLst/>
            </a:prstGeom>
            <a:noFill/>
          </p:spPr>
          <p:txBody>
            <a:bodyPr wrap="none" rtlCol="0">
              <a:spAutoFit/>
            </a:bodyPr>
            <a:lstStyle/>
            <a:p>
              <a:r>
                <a:rPr kumimoji="1" lang="ja-JP" altLang="en-US" sz="1200" dirty="0">
                  <a:solidFill>
                    <a:schemeClr val="tx1">
                      <a:lumMod val="65000"/>
                      <a:lumOff val="35000"/>
                    </a:schemeClr>
                  </a:solidFill>
                  <a:latin typeface="源ノ角ゴシック JP Medium" panose="020B0600000000000000" pitchFamily="34" charset="-128"/>
                  <a:ea typeface="源ノ角ゴシック JP Medium" panose="020B0600000000000000" pitchFamily="34" charset="-128"/>
                </a:rPr>
                <a:t>粒子</a:t>
              </a:r>
              <a:endParaRPr kumimoji="1" lang="en-US" altLang="ja-JP" sz="1200" dirty="0">
                <a:solidFill>
                  <a:schemeClr val="tx1">
                    <a:lumMod val="65000"/>
                    <a:lumOff val="35000"/>
                  </a:schemeClr>
                </a:solidFill>
                <a:latin typeface="源ノ角ゴシック JP Medium" panose="020B0600000000000000" pitchFamily="34" charset="-128"/>
                <a:ea typeface="源ノ角ゴシック JP Medium" panose="020B0600000000000000" pitchFamily="34" charset="-128"/>
              </a:endParaRPr>
            </a:p>
            <a:p>
              <a:r>
                <a:rPr kumimoji="1" lang="ja-JP" altLang="en-US" sz="1200" dirty="0">
                  <a:solidFill>
                    <a:schemeClr val="tx1">
                      <a:lumMod val="65000"/>
                      <a:lumOff val="35000"/>
                    </a:schemeClr>
                  </a:solidFill>
                  <a:latin typeface="源ノ角ゴシック JP Medium" panose="020B0600000000000000" pitchFamily="34" charset="-128"/>
                  <a:ea typeface="源ノ角ゴシック JP Medium" panose="020B0600000000000000" pitchFamily="34" charset="-128"/>
                </a:rPr>
                <a:t>密度</a:t>
              </a:r>
            </a:p>
          </p:txBody>
        </p:sp>
        <p:grpSp>
          <p:nvGrpSpPr>
            <p:cNvPr id="23" name="グループ化 22"/>
            <p:cNvGrpSpPr/>
            <p:nvPr/>
          </p:nvGrpSpPr>
          <p:grpSpPr>
            <a:xfrm>
              <a:off x="4424515" y="1827304"/>
              <a:ext cx="4538935" cy="3323714"/>
              <a:chOff x="4424515" y="1827304"/>
              <a:chExt cx="4538935" cy="3323714"/>
            </a:xfrm>
          </p:grpSpPr>
          <p:pic>
            <p:nvPicPr>
              <p:cNvPr id="25" name="図 24"/>
              <p:cNvPicPr/>
              <p:nvPr/>
            </p:nvPicPr>
            <p:blipFill rotWithShape="1">
              <a:blip r:embed="rId13">
                <a:extLst>
                  <a:ext uri="{28A0092B-C50C-407E-A947-70E740481C1C}">
                    <a14:useLocalDpi xmlns:a14="http://schemas.microsoft.com/office/drawing/2010/main" val="0"/>
                  </a:ext>
                </a:extLst>
              </a:blip>
              <a:srcRect l="35426" t="43992" r="55525" b="38036"/>
              <a:stretch/>
            </p:blipFill>
            <p:spPr bwMode="auto">
              <a:xfrm>
                <a:off x="5113228" y="3166895"/>
                <a:ext cx="1223129" cy="1451972"/>
              </a:xfrm>
              <a:prstGeom prst="rect">
                <a:avLst/>
              </a:prstGeom>
              <a:ln>
                <a:noFill/>
              </a:ln>
              <a:extLst>
                <a:ext uri="{53640926-AAD7-44D8-BBD7-CCE9431645EC}">
                  <a14:shadowObscured xmlns:a14="http://schemas.microsoft.com/office/drawing/2010/main"/>
                </a:ext>
              </a:extLst>
            </p:spPr>
          </p:pic>
          <p:cxnSp>
            <p:nvCxnSpPr>
              <p:cNvPr id="8" name="直線矢印コネクタ 7"/>
              <p:cNvCxnSpPr/>
              <p:nvPr/>
            </p:nvCxnSpPr>
            <p:spPr>
              <a:xfrm flipV="1">
                <a:off x="4962222" y="1827304"/>
                <a:ext cx="0" cy="2953512"/>
              </a:xfrm>
              <a:prstGeom prst="straightConnector1">
                <a:avLst/>
              </a:prstGeom>
              <a:ln w="57150">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直線矢印コネクタ 9"/>
              <p:cNvCxnSpPr/>
              <p:nvPr/>
            </p:nvCxnSpPr>
            <p:spPr>
              <a:xfrm>
                <a:off x="4781671" y="4664332"/>
                <a:ext cx="4181779" cy="0"/>
              </a:xfrm>
              <a:prstGeom prst="straightConnector1">
                <a:avLst/>
              </a:prstGeom>
              <a:ln w="57150">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sp>
            <p:nvSpPr>
              <p:cNvPr id="37" name="テキスト ボックス 36"/>
              <p:cNvSpPr txBox="1"/>
              <p:nvPr/>
            </p:nvSpPr>
            <p:spPr>
              <a:xfrm>
                <a:off x="5872499" y="4756003"/>
                <a:ext cx="2031325" cy="370088"/>
              </a:xfrm>
              <a:prstGeom prst="rect">
                <a:avLst/>
              </a:prstGeom>
              <a:noFill/>
            </p:spPr>
            <p:txBody>
              <a:bodyPr wrap="square" rtlCol="0">
                <a:spAutoFit/>
              </a:bodyPr>
              <a:lstStyle/>
              <a:p>
                <a:r>
                  <a:rPr kumimoji="1" lang="ja-JP" altLang="en-US" sz="1200" dirty="0">
                    <a:solidFill>
                      <a:schemeClr val="tx1">
                        <a:lumMod val="65000"/>
                        <a:lumOff val="35000"/>
                      </a:schemeClr>
                    </a:solidFill>
                    <a:latin typeface="源ノ角ゴシック JP Medium" panose="020B0600000000000000" pitchFamily="34" charset="-128"/>
                    <a:ea typeface="源ノ角ゴシック JP Medium" panose="020B0600000000000000" pitchFamily="34" charset="-128"/>
                  </a:rPr>
                  <a:t>壁面での静止時間</a:t>
                </a:r>
              </a:p>
            </p:txBody>
          </p:sp>
          <p:sp>
            <p:nvSpPr>
              <p:cNvPr id="38" name="テキスト ボックス 37"/>
              <p:cNvSpPr txBox="1"/>
              <p:nvPr/>
            </p:nvSpPr>
            <p:spPr>
              <a:xfrm>
                <a:off x="4424515" y="2002943"/>
                <a:ext cx="500352" cy="434516"/>
              </a:xfrm>
              <a:prstGeom prst="rect">
                <a:avLst/>
              </a:prstGeom>
              <a:noFill/>
            </p:spPr>
            <p:txBody>
              <a:bodyPr wrap="none" rtlCol="0">
                <a:spAutoFit/>
              </a:bodyPr>
              <a:lstStyle/>
              <a:p>
                <a:r>
                  <a:rPr kumimoji="1" lang="ja-JP" altLang="en-US" sz="1600" dirty="0">
                    <a:solidFill>
                      <a:schemeClr val="accent2"/>
                    </a:solidFill>
                    <a:latin typeface="源ノ角ゴシック JP Medium" panose="020B0600000000000000" pitchFamily="34" charset="-128"/>
                    <a:ea typeface="源ノ角ゴシック JP Medium" panose="020B0600000000000000" pitchFamily="34" charset="-128"/>
                  </a:rPr>
                  <a:t>高</a:t>
                </a:r>
              </a:p>
            </p:txBody>
          </p:sp>
          <p:sp>
            <p:nvSpPr>
              <p:cNvPr id="39" name="テキスト ボックス 38"/>
              <p:cNvSpPr txBox="1"/>
              <p:nvPr/>
            </p:nvSpPr>
            <p:spPr>
              <a:xfrm>
                <a:off x="4424515" y="4249218"/>
                <a:ext cx="500352" cy="434516"/>
              </a:xfrm>
              <a:prstGeom prst="rect">
                <a:avLst/>
              </a:prstGeom>
              <a:noFill/>
            </p:spPr>
            <p:txBody>
              <a:bodyPr wrap="none" rtlCol="0">
                <a:spAutoFit/>
              </a:bodyPr>
              <a:lstStyle/>
              <a:p>
                <a:r>
                  <a:rPr kumimoji="1" lang="ja-JP" altLang="en-US" sz="1600" dirty="0">
                    <a:solidFill>
                      <a:schemeClr val="accent5"/>
                    </a:solidFill>
                    <a:latin typeface="源ノ角ゴシック JP Medium" panose="020B0600000000000000" pitchFamily="34" charset="-128"/>
                    <a:ea typeface="源ノ角ゴシック JP Medium" panose="020B0600000000000000" pitchFamily="34" charset="-128"/>
                  </a:rPr>
                  <a:t>低</a:t>
                </a:r>
              </a:p>
            </p:txBody>
          </p:sp>
          <p:sp>
            <p:nvSpPr>
              <p:cNvPr id="40" name="テキスト ボックス 39"/>
              <p:cNvSpPr txBox="1"/>
              <p:nvPr/>
            </p:nvSpPr>
            <p:spPr>
              <a:xfrm>
                <a:off x="4963252" y="4716503"/>
                <a:ext cx="500352" cy="434515"/>
              </a:xfrm>
              <a:prstGeom prst="rect">
                <a:avLst/>
              </a:prstGeom>
              <a:noFill/>
            </p:spPr>
            <p:txBody>
              <a:bodyPr wrap="none" rtlCol="0">
                <a:spAutoFit/>
              </a:bodyPr>
              <a:lstStyle/>
              <a:p>
                <a:r>
                  <a:rPr kumimoji="1" lang="ja-JP" altLang="en-US" sz="1600" dirty="0">
                    <a:solidFill>
                      <a:schemeClr val="accent5"/>
                    </a:solidFill>
                    <a:latin typeface="源ノ角ゴシック JP Medium" panose="020B0600000000000000" pitchFamily="34" charset="-128"/>
                    <a:ea typeface="源ノ角ゴシック JP Medium" panose="020B0600000000000000" pitchFamily="34" charset="-128"/>
                  </a:rPr>
                  <a:t>短</a:t>
                </a:r>
              </a:p>
            </p:txBody>
          </p:sp>
          <p:sp>
            <p:nvSpPr>
              <p:cNvPr id="42" name="テキスト ボックス 41"/>
              <p:cNvSpPr txBox="1"/>
              <p:nvPr/>
            </p:nvSpPr>
            <p:spPr>
              <a:xfrm>
                <a:off x="8253565" y="4716501"/>
                <a:ext cx="500352" cy="434515"/>
              </a:xfrm>
              <a:prstGeom prst="rect">
                <a:avLst/>
              </a:prstGeom>
              <a:noFill/>
            </p:spPr>
            <p:txBody>
              <a:bodyPr wrap="none" rtlCol="0">
                <a:spAutoFit/>
              </a:bodyPr>
              <a:lstStyle/>
              <a:p>
                <a:r>
                  <a:rPr kumimoji="1" lang="ja-JP" altLang="en-US" sz="1600" dirty="0">
                    <a:solidFill>
                      <a:schemeClr val="accent2"/>
                    </a:solidFill>
                    <a:latin typeface="源ノ角ゴシック JP Medium" panose="020B0600000000000000" pitchFamily="34" charset="-128"/>
                    <a:ea typeface="源ノ角ゴシック JP Medium" panose="020B0600000000000000" pitchFamily="34" charset="-128"/>
                  </a:rPr>
                  <a:t>長</a:t>
                </a:r>
              </a:p>
            </p:txBody>
          </p:sp>
          <p:pic>
            <p:nvPicPr>
              <p:cNvPr id="43" name="図 42"/>
              <p:cNvPicPr/>
              <p:nvPr/>
            </p:nvPicPr>
            <p:blipFill rotWithShape="1">
              <a:blip r:embed="rId13">
                <a:extLst>
                  <a:ext uri="{28A0092B-C50C-407E-A947-70E740481C1C}">
                    <a14:useLocalDpi xmlns:a14="http://schemas.microsoft.com/office/drawing/2010/main" val="0"/>
                  </a:ext>
                </a:extLst>
              </a:blip>
              <a:srcRect l="44782" t="43992" r="38504" b="38036"/>
              <a:stretch/>
            </p:blipFill>
            <p:spPr bwMode="auto">
              <a:xfrm>
                <a:off x="6704303" y="3110002"/>
                <a:ext cx="2259147" cy="1451972"/>
              </a:xfrm>
              <a:prstGeom prst="rect">
                <a:avLst/>
              </a:prstGeom>
              <a:ln>
                <a:noFill/>
              </a:ln>
              <a:extLst>
                <a:ext uri="{53640926-AAD7-44D8-BBD7-CCE9431645EC}">
                  <a14:shadowObscured xmlns:a14="http://schemas.microsoft.com/office/drawing/2010/main"/>
                </a:ext>
              </a:extLst>
            </p:spPr>
          </p:pic>
          <p:cxnSp>
            <p:nvCxnSpPr>
              <p:cNvPr id="44" name="直線矢印コネクタ 43"/>
              <p:cNvCxnSpPr>
                <a:cxnSpLocks/>
              </p:cNvCxnSpPr>
              <p:nvPr/>
            </p:nvCxnSpPr>
            <p:spPr>
              <a:xfrm>
                <a:off x="6393474" y="3979969"/>
                <a:ext cx="706066" cy="0"/>
              </a:xfrm>
              <a:prstGeom prst="straightConnector1">
                <a:avLst/>
              </a:prstGeom>
              <a:ln w="76200">
                <a:solidFill>
                  <a:schemeClr val="accent5"/>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p:cNvCxnSpPr>
                <a:cxnSpLocks/>
              </p:cNvCxnSpPr>
              <p:nvPr/>
            </p:nvCxnSpPr>
            <p:spPr>
              <a:xfrm flipV="1">
                <a:off x="6216029" y="2710960"/>
                <a:ext cx="1064203" cy="718098"/>
              </a:xfrm>
              <a:prstGeom prst="straightConnector1">
                <a:avLst/>
              </a:prstGeom>
              <a:ln w="76200">
                <a:solidFill>
                  <a:schemeClr val="accent5"/>
                </a:solidFill>
                <a:tailEnd type="triangle"/>
              </a:ln>
            </p:spPr>
            <p:style>
              <a:lnRef idx="1">
                <a:schemeClr val="dk1"/>
              </a:lnRef>
              <a:fillRef idx="0">
                <a:schemeClr val="dk1"/>
              </a:fillRef>
              <a:effectRef idx="0">
                <a:schemeClr val="dk1"/>
              </a:effectRef>
              <a:fontRef idx="minor">
                <a:schemeClr val="tx1"/>
              </a:fontRef>
            </p:style>
          </p:cxnSp>
          <p:pic>
            <p:nvPicPr>
              <p:cNvPr id="1026" name="Picture 2" descr="xxx (2)"/>
              <p:cNvPicPr>
                <a:picLocks noChangeAspect="1" noChangeArrowheads="1"/>
              </p:cNvPicPr>
              <p:nvPr/>
            </p:nvPicPr>
            <p:blipFill>
              <a:blip r:embed="rId14">
                <a:extLst>
                  <a:ext uri="{28A0092B-C50C-407E-A947-70E740481C1C}">
                    <a14:useLocalDpi xmlns:a14="http://schemas.microsoft.com/office/drawing/2010/main" val="0"/>
                  </a:ext>
                </a:extLst>
              </a:blip>
              <a:srcRect l="35310" t="23367" r="33617" b="19849"/>
              <a:stretch>
                <a:fillRect/>
              </a:stretch>
            </p:blipFill>
            <p:spPr bwMode="auto">
              <a:xfrm>
                <a:off x="7264922" y="1996674"/>
                <a:ext cx="1183858" cy="1215975"/>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56" name="直線コネクタ 55"/>
          <p:cNvCxnSpPr>
            <a:cxnSpLocks/>
          </p:cNvCxnSpPr>
          <p:nvPr/>
        </p:nvCxnSpPr>
        <p:spPr>
          <a:xfrm>
            <a:off x="1014412" y="1926454"/>
            <a:ext cx="0" cy="3900879"/>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1047751" y="1859919"/>
            <a:ext cx="4490768" cy="1323439"/>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まず、粒子群の形状が変化することを考える。球形に配置することを基準とし、</a:t>
            </a:r>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周辺の密度が高い場合には密に詰まった形状、壁面で静止している場合は正規分布状</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に変化するとした。</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p:sp>
        <p:nvSpPr>
          <p:cNvPr id="59" name="テキスト ボックス 58"/>
          <p:cNvSpPr txBox="1"/>
          <p:nvPr/>
        </p:nvSpPr>
        <p:spPr>
          <a:xfrm>
            <a:off x="3650535" y="4688348"/>
            <a:ext cx="825397" cy="246221"/>
          </a:xfrm>
          <a:prstGeom prst="rect">
            <a:avLst/>
          </a:prstGeom>
          <a:noFill/>
        </p:spPr>
        <p:txBody>
          <a:bodyPr wrap="square" rtlCol="0">
            <a:spAutoFit/>
          </a:bodyPr>
          <a:lstStyle/>
          <a:p>
            <a:r>
              <a:rPr kumimoji="1" lang="ja-JP" altLang="en-US" sz="1000" dirty="0">
                <a:solidFill>
                  <a:schemeClr val="accent2"/>
                </a:solidFill>
                <a:latin typeface="源ノ角ゴシック JP Regular" panose="020B0500000000000000" pitchFamily="34" charset="-128"/>
                <a:ea typeface="源ノ角ゴシック JP Regular" panose="020B0500000000000000" pitchFamily="34" charset="-128"/>
              </a:rPr>
              <a:t>密分布形状</a:t>
            </a:r>
          </a:p>
        </p:txBody>
      </p:sp>
      <p:sp>
        <p:nvSpPr>
          <p:cNvPr id="60" name="テキスト ボックス 59"/>
          <p:cNvSpPr txBox="1"/>
          <p:nvPr/>
        </p:nvSpPr>
        <p:spPr>
          <a:xfrm>
            <a:off x="2904396" y="3761976"/>
            <a:ext cx="828348" cy="246221"/>
          </a:xfrm>
          <a:prstGeom prst="rect">
            <a:avLst/>
          </a:prstGeom>
          <a:noFill/>
        </p:spPr>
        <p:txBody>
          <a:bodyPr wrap="square" rtlCol="0">
            <a:spAutoFit/>
          </a:bodyPr>
          <a:lstStyle/>
          <a:p>
            <a:r>
              <a:rPr kumimoji="1" lang="ja-JP" altLang="en-US" sz="1000" dirty="0">
                <a:solidFill>
                  <a:schemeClr val="accent2"/>
                </a:solidFill>
                <a:latin typeface="源ノ角ゴシック JP Regular" panose="020B0500000000000000" pitchFamily="34" charset="-128"/>
                <a:ea typeface="源ノ角ゴシック JP Regular" panose="020B0500000000000000" pitchFamily="34" charset="-128"/>
              </a:rPr>
              <a:t>球形の形状</a:t>
            </a:r>
          </a:p>
        </p:txBody>
      </p:sp>
      <p:cxnSp>
        <p:nvCxnSpPr>
          <p:cNvPr id="61" name="直線コネクタ 60"/>
          <p:cNvCxnSpPr>
            <a:cxnSpLocks/>
          </p:cNvCxnSpPr>
          <p:nvPr/>
        </p:nvCxnSpPr>
        <p:spPr>
          <a:xfrm>
            <a:off x="3690496" y="4696657"/>
            <a:ext cx="747350"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a:cxnSpLocks/>
          </p:cNvCxnSpPr>
          <p:nvPr/>
        </p:nvCxnSpPr>
        <p:spPr>
          <a:xfrm>
            <a:off x="2846294" y="3775386"/>
            <a:ext cx="936812"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4342918" y="3758226"/>
            <a:ext cx="992868" cy="246221"/>
          </a:xfrm>
          <a:prstGeom prst="rect">
            <a:avLst/>
          </a:prstGeom>
          <a:noFill/>
        </p:spPr>
        <p:txBody>
          <a:bodyPr wrap="square" rtlCol="0">
            <a:spAutoFit/>
          </a:bodyPr>
          <a:lstStyle/>
          <a:p>
            <a:r>
              <a:rPr kumimoji="1" lang="ja-JP" altLang="en-US" sz="1000" dirty="0">
                <a:solidFill>
                  <a:schemeClr val="accent2"/>
                </a:solidFill>
                <a:latin typeface="源ノ角ゴシック JP Regular" panose="020B0500000000000000" pitchFamily="34" charset="-128"/>
                <a:ea typeface="源ノ角ゴシック JP Regular" panose="020B0500000000000000" pitchFamily="34" charset="-128"/>
              </a:rPr>
              <a:t>正規分布形状</a:t>
            </a:r>
          </a:p>
        </p:txBody>
      </p:sp>
      <p:cxnSp>
        <p:nvCxnSpPr>
          <p:cNvPr id="64" name="直線コネクタ 63"/>
          <p:cNvCxnSpPr>
            <a:cxnSpLocks/>
          </p:cNvCxnSpPr>
          <p:nvPr/>
        </p:nvCxnSpPr>
        <p:spPr>
          <a:xfrm>
            <a:off x="4343688" y="3771636"/>
            <a:ext cx="936812"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25688"/>
      </p:ext>
    </p:extLst>
  </p:cSld>
  <p:clrMapOvr>
    <a:masterClrMapping/>
  </p:clrMapOvr>
  <mc:AlternateContent xmlns:mc="http://schemas.openxmlformats.org/markup-compatibility/2006" xmlns:p14="http://schemas.microsoft.com/office/powerpoint/2010/main">
    <mc:Choice Requires="p14">
      <p:transition spd="slow" p14:dur="2000" advTm="23847"/>
    </mc:Choice>
    <mc:Fallback xmlns="">
      <p:transition spd="slow" advTm="2384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12</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4386591"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粒子群の移動拡散</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粒子密度によって移動・拡散する</a:t>
            </a:r>
          </a:p>
        </p:txBody>
      </p: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pSp>
        <p:nvGrpSpPr>
          <p:cNvPr id="13" name="グループ化 12"/>
          <p:cNvGrpSpPr/>
          <p:nvPr/>
        </p:nvGrpSpPr>
        <p:grpSpPr>
          <a:xfrm>
            <a:off x="6336357" y="752161"/>
            <a:ext cx="2300586" cy="899418"/>
            <a:chOff x="6696197" y="852738"/>
            <a:chExt cx="1895581" cy="730843"/>
          </a:xfrm>
        </p:grpSpPr>
        <p:sp>
          <p:nvSpPr>
            <p:cNvPr id="48" name="正方形/長方形 47"/>
            <p:cNvSpPr/>
            <p:nvPr/>
          </p:nvSpPr>
          <p:spPr>
            <a:xfrm>
              <a:off x="6696197" y="852955"/>
              <a:ext cx="297226" cy="7306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粗視化粒子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49" name="正方形/長方形 48"/>
            <p:cNvSpPr/>
            <p:nvPr/>
          </p:nvSpPr>
          <p:spPr>
            <a:xfrm>
              <a:off x="8294884" y="852955"/>
              <a:ext cx="296894" cy="730626"/>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実粒子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cxnSp>
          <p:nvCxnSpPr>
            <p:cNvPr id="50" name="直線矢印コネクタ 49"/>
            <p:cNvCxnSpPr>
              <a:cxnSpLocks/>
              <a:stCxn id="48" idx="3"/>
              <a:endCxn id="49" idx="1"/>
            </p:cNvCxnSpPr>
            <p:nvPr/>
          </p:nvCxnSpPr>
          <p:spPr>
            <a:xfrm>
              <a:off x="6993423" y="1218267"/>
              <a:ext cx="1301461" cy="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7059781" y="852954"/>
              <a:ext cx="334094" cy="7306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3" name="正方形/長方形 52"/>
            <p:cNvSpPr/>
            <p:nvPr/>
          </p:nvSpPr>
          <p:spPr>
            <a:xfrm>
              <a:off x="7032306"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形状</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変化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54" name="正方形/長方形 53"/>
            <p:cNvSpPr/>
            <p:nvPr/>
          </p:nvSpPr>
          <p:spPr>
            <a:xfrm>
              <a:off x="7465254" y="852738"/>
              <a:ext cx="334094" cy="7308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5" name="正方形/長方形 54"/>
            <p:cNvSpPr/>
            <p:nvPr/>
          </p:nvSpPr>
          <p:spPr>
            <a:xfrm>
              <a:off x="7865706" y="861294"/>
              <a:ext cx="334094" cy="72228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1" name="正方形/長方形 50"/>
            <p:cNvSpPr/>
            <p:nvPr/>
          </p:nvSpPr>
          <p:spPr>
            <a:xfrm>
              <a:off x="7088246" y="1261489"/>
              <a:ext cx="1083088" cy="12933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粒子ベース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2" name="正方形/長方形 51"/>
            <p:cNvSpPr/>
            <p:nvPr/>
          </p:nvSpPr>
          <p:spPr>
            <a:xfrm>
              <a:off x="7088130" y="1417792"/>
              <a:ext cx="1083088" cy="12933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格子ベース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69" name="正方形/長方形 68"/>
            <p:cNvSpPr/>
            <p:nvPr/>
          </p:nvSpPr>
          <p:spPr>
            <a:xfrm>
              <a:off x="7435989"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移動拡散</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70" name="正方形/長方形 69"/>
            <p:cNvSpPr/>
            <p:nvPr/>
          </p:nvSpPr>
          <p:spPr>
            <a:xfrm>
              <a:off x="7835904" y="874231"/>
              <a:ext cx="392622" cy="337623"/>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効率化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grpSp>
      <mc:AlternateContent xmlns:mc="http://schemas.openxmlformats.org/markup-compatibility/2006" xmlns:a14="http://schemas.microsoft.com/office/drawing/2010/main">
        <mc:Choice Requires="a14">
          <p:sp>
            <p:nvSpPr>
              <p:cNvPr id="3" name="正方形/長方形 2"/>
              <p:cNvSpPr/>
              <p:nvPr/>
            </p:nvSpPr>
            <p:spPr>
              <a:xfrm>
                <a:off x="1028926" y="3655376"/>
                <a:ext cx="3385414" cy="715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i="1" smtClean="0">
                          <a:solidFill>
                            <a:schemeClr val="tx1">
                              <a:lumMod val="65000"/>
                              <a:lumOff val="35000"/>
                            </a:schemeClr>
                          </a:solidFill>
                          <a:latin typeface="Cambria Math" panose="02040503050406030204" pitchFamily="18" charset="0"/>
                        </a:rPr>
                        <m:t>𝐾</m:t>
                      </m:r>
                      <m:d>
                        <m:dPr>
                          <m:ctrlPr>
                            <a:rPr lang="ja-JP" altLang="en-US" i="1">
                              <a:solidFill>
                                <a:schemeClr val="tx1">
                                  <a:lumMod val="65000"/>
                                  <a:lumOff val="35000"/>
                                </a:schemeClr>
                              </a:solidFill>
                              <a:latin typeface="Cambria Math" panose="02040503050406030204" pitchFamily="18" charset="0"/>
                            </a:rPr>
                          </m:ctrlPr>
                        </m:dPr>
                        <m:e>
                          <m:r>
                            <a:rPr lang="en-US" altLang="ja-JP" b="0" i="1" smtClean="0">
                              <a:solidFill>
                                <a:schemeClr val="tx1">
                                  <a:lumMod val="65000"/>
                                  <a:lumOff val="35000"/>
                                </a:schemeClr>
                              </a:solidFill>
                              <a:latin typeface="Cambria Math" panose="02040503050406030204" pitchFamily="18" charset="0"/>
                            </a:rPr>
                            <m:t>𝜙</m:t>
                          </m:r>
                        </m:e>
                      </m:d>
                      <m:r>
                        <a:rPr lang="ja-JP" altLang="en-US" i="0">
                          <a:solidFill>
                            <a:schemeClr val="tx1">
                              <a:lumMod val="65000"/>
                              <a:lumOff val="35000"/>
                            </a:schemeClr>
                          </a:solidFill>
                          <a:latin typeface="Cambria Math" panose="02040503050406030204" pitchFamily="18" charset="0"/>
                        </a:rPr>
                        <m:t>=</m:t>
                      </m:r>
                      <m:f>
                        <m:fPr>
                          <m:ctrlPr>
                            <a:rPr lang="ja-JP" altLang="en-US" i="1">
                              <a:solidFill>
                                <a:schemeClr val="tx1">
                                  <a:lumMod val="65000"/>
                                  <a:lumOff val="35000"/>
                                </a:schemeClr>
                              </a:solidFill>
                              <a:latin typeface="Cambria Math" panose="02040503050406030204" pitchFamily="18" charset="0"/>
                            </a:rPr>
                          </m:ctrlPr>
                        </m:fPr>
                        <m:num>
                          <m:d>
                            <m:dPr>
                              <m:ctrlPr>
                                <a:rPr lang="ja-JP" altLang="en-US" i="1">
                                  <a:solidFill>
                                    <a:schemeClr val="tx1">
                                      <a:lumMod val="65000"/>
                                      <a:lumOff val="35000"/>
                                    </a:schemeClr>
                                  </a:solidFill>
                                  <a:latin typeface="Cambria Math" panose="02040503050406030204" pitchFamily="18" charset="0"/>
                                </a:rPr>
                              </m:ctrlPr>
                            </m:dPr>
                            <m:e>
                              <m:r>
                                <a:rPr lang="en-US" altLang="ja-JP" b="0" i="1" smtClean="0">
                                  <a:solidFill>
                                    <a:schemeClr val="tx1">
                                      <a:lumMod val="65000"/>
                                      <a:lumOff val="35000"/>
                                    </a:schemeClr>
                                  </a:solidFill>
                                  <a:latin typeface="Cambria Math" panose="02040503050406030204" pitchFamily="18" charset="0"/>
                                </a:rPr>
                                <m:t>𝜙</m:t>
                              </m:r>
                              <m:sSub>
                                <m:sSubPr>
                                  <m:ctrlPr>
                                    <a:rPr lang="ja-JP" altLang="en-US" i="1">
                                      <a:solidFill>
                                        <a:schemeClr val="tx1">
                                          <a:lumMod val="65000"/>
                                          <a:lumOff val="35000"/>
                                        </a:schemeClr>
                                      </a:solidFill>
                                      <a:latin typeface="Cambria Math" panose="02040503050406030204" pitchFamily="18" charset="0"/>
                                    </a:rPr>
                                  </m:ctrlPr>
                                </m:sSubPr>
                                <m:e>
                                  <m:r>
                                    <a:rPr lang="ja-JP" altLang="en-US" i="1">
                                      <a:solidFill>
                                        <a:schemeClr val="tx1">
                                          <a:lumMod val="65000"/>
                                          <a:lumOff val="35000"/>
                                        </a:schemeClr>
                                      </a:solidFill>
                                      <a:latin typeface="Cambria Math" panose="02040503050406030204" pitchFamily="18" charset="0"/>
                                    </a:rPr>
                                    <m:t>𝐿</m:t>
                                  </m:r>
                                </m:e>
                                <m:sub>
                                  <m:r>
                                    <a:rPr lang="ja-JP" altLang="en-US" i="1">
                                      <a:solidFill>
                                        <a:schemeClr val="tx1">
                                          <a:lumMod val="65000"/>
                                          <a:lumOff val="35000"/>
                                        </a:schemeClr>
                                      </a:solidFill>
                                      <a:latin typeface="Cambria Math" panose="02040503050406030204" pitchFamily="18" charset="0"/>
                                    </a:rPr>
                                    <m:t>𝑓𝑙𝑢𝑖𝑑</m:t>
                                  </m:r>
                                </m:sub>
                              </m:sSub>
                              <m:r>
                                <a:rPr lang="ja-JP" altLang="en-US" i="0">
                                  <a:solidFill>
                                    <a:schemeClr val="tx1">
                                      <a:lumMod val="65000"/>
                                      <a:lumOff val="35000"/>
                                    </a:schemeClr>
                                  </a:solidFill>
                                  <a:latin typeface="Cambria Math" panose="02040503050406030204" pitchFamily="18" charset="0"/>
                                </a:rPr>
                                <m:t>+</m:t>
                              </m:r>
                              <m:r>
                                <a:rPr lang="en-US" altLang="ja-JP" b="0" i="1" smtClean="0">
                                  <a:solidFill>
                                    <a:schemeClr val="tx1">
                                      <a:lumMod val="65000"/>
                                      <a:lumOff val="35000"/>
                                    </a:schemeClr>
                                  </a:solidFill>
                                  <a:latin typeface="Cambria Math" panose="02040503050406030204" pitchFamily="18" charset="0"/>
                                </a:rPr>
                                <m:t>(1−</m:t>
                              </m:r>
                              <m:r>
                                <a:rPr lang="en-US" altLang="ja-JP" b="0" i="1" smtClean="0">
                                  <a:solidFill>
                                    <a:schemeClr val="tx1">
                                      <a:lumMod val="65000"/>
                                      <a:lumOff val="35000"/>
                                    </a:schemeClr>
                                  </a:solidFill>
                                  <a:latin typeface="Cambria Math" panose="02040503050406030204" pitchFamily="18" charset="0"/>
                                </a:rPr>
                                <m:t>𝜙</m:t>
                              </m:r>
                              <m:r>
                                <a:rPr lang="en-US" altLang="ja-JP" b="0" i="1" smtClean="0">
                                  <a:solidFill>
                                    <a:schemeClr val="tx1">
                                      <a:lumMod val="65000"/>
                                      <a:lumOff val="35000"/>
                                    </a:schemeClr>
                                  </a:solidFill>
                                  <a:latin typeface="Cambria Math" panose="02040503050406030204" pitchFamily="18" charset="0"/>
                                </a:rPr>
                                <m:t>)</m:t>
                              </m:r>
                              <m:sSub>
                                <m:sSubPr>
                                  <m:ctrlPr>
                                    <a:rPr lang="ja-JP" altLang="en-US" i="1">
                                      <a:solidFill>
                                        <a:schemeClr val="tx1">
                                          <a:lumMod val="65000"/>
                                          <a:lumOff val="35000"/>
                                        </a:schemeClr>
                                      </a:solidFill>
                                      <a:latin typeface="Cambria Math" panose="02040503050406030204" pitchFamily="18" charset="0"/>
                                    </a:rPr>
                                  </m:ctrlPr>
                                </m:sSubPr>
                                <m:e>
                                  <m:r>
                                    <a:rPr lang="ja-JP" altLang="en-US" i="1">
                                      <a:solidFill>
                                        <a:schemeClr val="tx1">
                                          <a:lumMod val="65000"/>
                                          <a:lumOff val="35000"/>
                                        </a:schemeClr>
                                      </a:solidFill>
                                      <a:latin typeface="Cambria Math" panose="02040503050406030204" pitchFamily="18" charset="0"/>
                                    </a:rPr>
                                    <m:t>𝑅</m:t>
                                  </m:r>
                                </m:e>
                                <m:sub>
                                  <m:r>
                                    <a:rPr lang="ja-JP" altLang="en-US" i="1">
                                      <a:solidFill>
                                        <a:schemeClr val="tx1">
                                          <a:lumMod val="65000"/>
                                          <a:lumOff val="35000"/>
                                        </a:schemeClr>
                                      </a:solidFill>
                                      <a:latin typeface="Cambria Math" panose="02040503050406030204" pitchFamily="18" charset="0"/>
                                    </a:rPr>
                                    <m:t>𝐿𝑅</m:t>
                                  </m:r>
                                </m:sub>
                              </m:sSub>
                            </m:e>
                          </m:d>
                        </m:num>
                        <m:den>
                          <m:sSub>
                            <m:sSubPr>
                              <m:ctrlPr>
                                <a:rPr lang="ja-JP" altLang="en-US" i="1">
                                  <a:solidFill>
                                    <a:schemeClr val="tx1">
                                      <a:lumMod val="65000"/>
                                      <a:lumOff val="35000"/>
                                    </a:schemeClr>
                                  </a:solidFill>
                                  <a:latin typeface="Cambria Math" panose="02040503050406030204" pitchFamily="18" charset="0"/>
                                </a:rPr>
                              </m:ctrlPr>
                            </m:sSubPr>
                            <m:e>
                              <m:r>
                                <a:rPr lang="ja-JP" altLang="en-US" i="1">
                                  <a:solidFill>
                                    <a:schemeClr val="tx1">
                                      <a:lumMod val="65000"/>
                                      <a:lumOff val="35000"/>
                                    </a:schemeClr>
                                  </a:solidFill>
                                  <a:latin typeface="Cambria Math" panose="02040503050406030204" pitchFamily="18" charset="0"/>
                                </a:rPr>
                                <m:t>𝑅</m:t>
                              </m:r>
                            </m:e>
                            <m:sub>
                              <m:r>
                                <a:rPr lang="ja-JP" altLang="en-US" i="1">
                                  <a:solidFill>
                                    <a:schemeClr val="tx1">
                                      <a:lumMod val="65000"/>
                                      <a:lumOff val="35000"/>
                                    </a:schemeClr>
                                  </a:solidFill>
                                  <a:latin typeface="Cambria Math" panose="02040503050406030204" pitchFamily="18" charset="0"/>
                                </a:rPr>
                                <m:t>𝐿𝑅</m:t>
                              </m:r>
                            </m:sub>
                          </m:sSub>
                        </m:den>
                      </m:f>
                    </m:oMath>
                  </m:oMathPara>
                </a14:m>
                <a:endParaRPr lang="ja-JP" altLang="en-US" dirty="0">
                  <a:solidFill>
                    <a:schemeClr val="tx1">
                      <a:lumMod val="65000"/>
                      <a:lumOff val="35000"/>
                    </a:schemeClr>
                  </a:solidFill>
                </a:endParaRPr>
              </a:p>
            </p:txBody>
          </p:sp>
        </mc:Choice>
        <mc:Fallback xmlns="">
          <p:sp>
            <p:nvSpPr>
              <p:cNvPr id="3" name="正方形/長方形 2"/>
              <p:cNvSpPr>
                <a:spLocks noRot="1" noChangeAspect="1" noMove="1" noResize="1" noEditPoints="1" noAdjustHandles="1" noChangeArrowheads="1" noChangeShapeType="1" noTextEdit="1"/>
              </p:cNvSpPr>
              <p:nvPr/>
            </p:nvSpPr>
            <p:spPr>
              <a:xfrm>
                <a:off x="1028926" y="3655376"/>
                <a:ext cx="3385414" cy="715581"/>
              </a:xfrm>
              <a:prstGeom prst="rect">
                <a:avLst/>
              </a:prstGeom>
              <a:blipFill>
                <a:blip r:embed="rId9"/>
                <a:stretch>
                  <a:fillRect/>
                </a:stretch>
              </a:blipFill>
            </p:spPr>
            <p:txBody>
              <a:bodyPr/>
              <a:lstStyle/>
              <a:p>
                <a:r>
                  <a:rPr lang="ja-JP" altLang="en-US">
                    <a:noFill/>
                  </a:rPr>
                  <a:t> </a:t>
                </a:r>
              </a:p>
            </p:txBody>
          </p:sp>
        </mc:Fallback>
      </mc:AlternateContent>
      <p:cxnSp>
        <p:nvCxnSpPr>
          <p:cNvPr id="35" name="直線コネクタ 34"/>
          <p:cNvCxnSpPr>
            <a:cxnSpLocks/>
          </p:cNvCxnSpPr>
          <p:nvPr/>
        </p:nvCxnSpPr>
        <p:spPr>
          <a:xfrm>
            <a:off x="1014412" y="1926453"/>
            <a:ext cx="0" cy="3686829"/>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1047751" y="1859919"/>
            <a:ext cx="5764278" cy="584775"/>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粒子群の移動については、周辺の粒子密度が高い方向に移動するとし、拡散に関しては密度が低いほど広がるとした。</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p:grpSp>
        <p:nvGrpSpPr>
          <p:cNvPr id="11" name="グループ化 10"/>
          <p:cNvGrpSpPr/>
          <p:nvPr/>
        </p:nvGrpSpPr>
        <p:grpSpPr>
          <a:xfrm>
            <a:off x="1028926" y="2688460"/>
            <a:ext cx="4379334" cy="723149"/>
            <a:chOff x="1028926" y="2653036"/>
            <a:chExt cx="4379334" cy="723149"/>
          </a:xfrm>
        </p:grpSpPr>
        <mc:AlternateContent xmlns:mc="http://schemas.openxmlformats.org/markup-compatibility/2006" xmlns:a14="http://schemas.microsoft.com/office/drawing/2010/main">
          <mc:Choice Requires="a14">
            <p:sp>
              <p:nvSpPr>
                <p:cNvPr id="2" name="正方形/長方形 1"/>
                <p:cNvSpPr/>
                <p:nvPr/>
              </p:nvSpPr>
              <p:spPr>
                <a:xfrm>
                  <a:off x="1028926" y="2653036"/>
                  <a:ext cx="4183325" cy="4966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sz="2400" b="1" i="1" smtClean="0">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𝒑</m:t>
                            </m:r>
                          </m:e>
                          <m:sub>
                            <m:r>
                              <a:rPr lang="ja-JP" altLang="en-US" sz="2400" b="1" i="1">
                                <a:solidFill>
                                  <a:schemeClr val="tx1">
                                    <a:lumMod val="65000"/>
                                    <a:lumOff val="35000"/>
                                  </a:schemeClr>
                                </a:solidFill>
                                <a:latin typeface="Cambria Math" panose="02040503050406030204" pitchFamily="18" charset="0"/>
                              </a:rPr>
                              <m:t>𝒊𝒋</m:t>
                            </m:r>
                          </m:sub>
                        </m:sSub>
                        <m:r>
                          <a:rPr lang="ja-JP" altLang="en-US" sz="2400" b="0" i="0">
                            <a:solidFill>
                              <a:schemeClr val="tx1">
                                <a:lumMod val="65000"/>
                                <a:lumOff val="35000"/>
                              </a:schemeClr>
                            </a:solidFill>
                            <a:latin typeface="Cambria Math" panose="02040503050406030204" pitchFamily="18" charset="0"/>
                          </a:rPr>
                          <m:t>=</m:t>
                        </m:r>
                        <m:sSub>
                          <m:sSubPr>
                            <m:ctrlPr>
                              <a:rPr lang="ja-JP" altLang="en-US" sz="2400" b="0" i="1">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𝑷</m:t>
                            </m:r>
                          </m:e>
                          <m:sub>
                            <m:r>
                              <a:rPr lang="ja-JP" altLang="en-US" sz="2400" b="1" i="1">
                                <a:solidFill>
                                  <a:schemeClr val="tx1">
                                    <a:lumMod val="65000"/>
                                    <a:lumOff val="35000"/>
                                  </a:schemeClr>
                                </a:solidFill>
                                <a:latin typeface="Cambria Math" panose="02040503050406030204" pitchFamily="18" charset="0"/>
                              </a:rPr>
                              <m:t>𝒊</m:t>
                            </m:r>
                            <m:r>
                              <a:rPr lang="ja-JP" altLang="en-US" sz="2400" b="0" i="0">
                                <a:solidFill>
                                  <a:schemeClr val="tx1">
                                    <a:lumMod val="65000"/>
                                    <a:lumOff val="35000"/>
                                  </a:schemeClr>
                                </a:solidFill>
                                <a:latin typeface="Cambria Math" panose="02040503050406030204" pitchFamily="18" charset="0"/>
                              </a:rPr>
                              <m:t>, </m:t>
                            </m:r>
                            <m:r>
                              <a:rPr lang="ja-JP" altLang="en-US" sz="2400" b="1" i="1">
                                <a:solidFill>
                                  <a:schemeClr val="tx1">
                                    <a:lumMod val="65000"/>
                                    <a:lumOff val="35000"/>
                                  </a:schemeClr>
                                </a:solidFill>
                                <a:latin typeface="Cambria Math" panose="02040503050406030204" pitchFamily="18" charset="0"/>
                              </a:rPr>
                              <m:t>𝑪𝑮𝑴</m:t>
                            </m:r>
                          </m:sub>
                        </m:sSub>
                        <m:r>
                          <a:rPr lang="ja-JP" altLang="en-US" sz="2400" b="0" i="0">
                            <a:solidFill>
                              <a:schemeClr val="tx1">
                                <a:lumMod val="65000"/>
                                <a:lumOff val="35000"/>
                              </a:schemeClr>
                            </a:solidFill>
                            <a:latin typeface="Cambria Math" panose="02040503050406030204" pitchFamily="18" charset="0"/>
                          </a:rPr>
                          <m:t>+</m:t>
                        </m:r>
                        <m:sSub>
                          <m:sSubPr>
                            <m:ctrlPr>
                              <a:rPr lang="ja-JP" altLang="en-US" sz="2400" b="0" i="1">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𝑮</m:t>
                            </m:r>
                          </m:e>
                          <m:sub>
                            <m:r>
                              <a:rPr lang="ja-JP" altLang="en-US" sz="2400" b="1" i="1">
                                <a:solidFill>
                                  <a:schemeClr val="tx1">
                                    <a:lumMod val="65000"/>
                                    <a:lumOff val="35000"/>
                                  </a:schemeClr>
                                </a:solidFill>
                                <a:latin typeface="Cambria Math" panose="02040503050406030204" pitchFamily="18" charset="0"/>
                              </a:rPr>
                              <m:t>𝒂𝒓</m:t>
                            </m:r>
                          </m:sub>
                        </m:sSub>
                        <m:r>
                          <a:rPr lang="ja-JP" altLang="en-US" sz="2400" b="0" i="0">
                            <a:solidFill>
                              <a:schemeClr val="tx1">
                                <a:lumMod val="65000"/>
                                <a:lumOff val="35000"/>
                              </a:schemeClr>
                            </a:solidFill>
                            <a:latin typeface="Cambria Math" panose="02040503050406030204" pitchFamily="18" charset="0"/>
                          </a:rPr>
                          <m:t>+</m:t>
                        </m:r>
                        <m:r>
                          <a:rPr lang="ja-JP" altLang="en-US" sz="2400" b="0" i="1">
                            <a:solidFill>
                              <a:schemeClr val="tx1">
                                <a:lumMod val="65000"/>
                                <a:lumOff val="35000"/>
                              </a:schemeClr>
                            </a:solidFill>
                            <a:latin typeface="Cambria Math" panose="02040503050406030204" pitchFamily="18" charset="0"/>
                          </a:rPr>
                          <m:t>𝐾</m:t>
                        </m:r>
                        <m:d>
                          <m:dPr>
                            <m:ctrlPr>
                              <a:rPr lang="ja-JP" altLang="en-US" sz="2400" b="0" i="1">
                                <a:solidFill>
                                  <a:schemeClr val="tx1">
                                    <a:lumMod val="65000"/>
                                    <a:lumOff val="35000"/>
                                  </a:schemeClr>
                                </a:solidFill>
                                <a:latin typeface="Cambria Math" panose="02040503050406030204" pitchFamily="18" charset="0"/>
                              </a:rPr>
                            </m:ctrlPr>
                          </m:dPr>
                          <m:e>
                            <m:r>
                              <a:rPr lang="en-US" altLang="ja-JP" sz="2400" b="0" i="1" smtClean="0">
                                <a:solidFill>
                                  <a:schemeClr val="tx1">
                                    <a:lumMod val="65000"/>
                                    <a:lumOff val="35000"/>
                                  </a:schemeClr>
                                </a:solidFill>
                                <a:latin typeface="Cambria Math" panose="02040503050406030204" pitchFamily="18" charset="0"/>
                              </a:rPr>
                              <m:t>𝜙</m:t>
                            </m:r>
                          </m:e>
                        </m:d>
                        <m:sSub>
                          <m:sSubPr>
                            <m:ctrlPr>
                              <a:rPr lang="ja-JP" altLang="en-US" sz="2400" b="0" i="1">
                                <a:solidFill>
                                  <a:schemeClr val="tx1">
                                    <a:lumMod val="65000"/>
                                    <a:lumOff val="35000"/>
                                  </a:schemeClr>
                                </a:solidFill>
                                <a:latin typeface="Cambria Math" panose="02040503050406030204" pitchFamily="18" charset="0"/>
                              </a:rPr>
                            </m:ctrlPr>
                          </m:sSubPr>
                          <m:e>
                            <m:r>
                              <a:rPr lang="ja-JP" altLang="en-US" sz="2400" b="1" i="1">
                                <a:solidFill>
                                  <a:schemeClr val="tx1">
                                    <a:lumMod val="65000"/>
                                    <a:lumOff val="35000"/>
                                  </a:schemeClr>
                                </a:solidFill>
                                <a:latin typeface="Cambria Math" panose="02040503050406030204" pitchFamily="18" charset="0"/>
                              </a:rPr>
                              <m:t>𝑷</m:t>
                            </m:r>
                          </m:e>
                          <m:sub>
                            <m:r>
                              <a:rPr lang="ja-JP" altLang="en-US" sz="2400" b="1" i="1">
                                <a:solidFill>
                                  <a:schemeClr val="tx1">
                                    <a:lumMod val="65000"/>
                                    <a:lumOff val="35000"/>
                                  </a:schemeClr>
                                </a:solidFill>
                                <a:latin typeface="Cambria Math" panose="02040503050406030204" pitchFamily="18" charset="0"/>
                              </a:rPr>
                              <m:t>𝒊𝒋</m:t>
                            </m:r>
                          </m:sub>
                        </m:sSub>
                      </m:oMath>
                    </m:oMathPara>
                  </a14:m>
                  <a:endParaRPr lang="ja-JP" altLang="en-US" sz="2400" dirty="0">
                    <a:solidFill>
                      <a:schemeClr val="tx1">
                        <a:lumMod val="65000"/>
                        <a:lumOff val="35000"/>
                      </a:schemeClr>
                    </a:solidFill>
                  </a:endParaRPr>
                </a:p>
              </p:txBody>
            </p:sp>
          </mc:Choice>
          <mc:Fallback xmlns="">
            <p:sp>
              <p:nvSpPr>
                <p:cNvPr id="2" name="正方形/長方形 1"/>
                <p:cNvSpPr>
                  <a:spLocks noRot="1" noChangeAspect="1" noMove="1" noResize="1" noEditPoints="1" noAdjustHandles="1" noChangeArrowheads="1" noChangeShapeType="1" noTextEdit="1"/>
                </p:cNvSpPr>
                <p:nvPr/>
              </p:nvSpPr>
              <p:spPr>
                <a:xfrm>
                  <a:off x="1028926" y="2653036"/>
                  <a:ext cx="4183325" cy="496674"/>
                </a:xfrm>
                <a:prstGeom prst="rect">
                  <a:avLst/>
                </a:prstGeom>
                <a:blipFill>
                  <a:blip r:embed="rId10"/>
                  <a:stretch>
                    <a:fillRect b="-12346"/>
                  </a:stretch>
                </a:blipFill>
              </p:spPr>
              <p:txBody>
                <a:bodyPr/>
                <a:lstStyle/>
                <a:p>
                  <a:r>
                    <a:rPr lang="ja-JP" altLang="en-US">
                      <a:noFill/>
                    </a:rPr>
                    <a:t> </a:t>
                  </a:r>
                </a:p>
              </p:txBody>
            </p:sp>
          </mc:Fallback>
        </mc:AlternateContent>
        <p:sp>
          <p:nvSpPr>
            <p:cNvPr id="29" name="テキスト ボックス 28"/>
            <p:cNvSpPr txBox="1"/>
            <p:nvPr/>
          </p:nvSpPr>
          <p:spPr>
            <a:xfrm>
              <a:off x="1819383" y="3129964"/>
              <a:ext cx="1078181" cy="246221"/>
            </a:xfrm>
            <a:prstGeom prst="rect">
              <a:avLst/>
            </a:prstGeom>
            <a:noFill/>
          </p:spPr>
          <p:txBody>
            <a:bodyPr wrap="square" rtlCol="0">
              <a:spAutoFit/>
            </a:bodyPr>
            <a:lstStyle/>
            <a:p>
              <a:r>
                <a:rPr kumimoji="1" lang="ja-JP" altLang="en-US" sz="1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粗視化粒子座標</a:t>
              </a:r>
            </a:p>
          </p:txBody>
        </p:sp>
        <p:sp>
          <p:nvSpPr>
            <p:cNvPr id="30" name="テキスト ボックス 29"/>
            <p:cNvSpPr txBox="1"/>
            <p:nvPr/>
          </p:nvSpPr>
          <p:spPr>
            <a:xfrm>
              <a:off x="3020126" y="3117561"/>
              <a:ext cx="716605" cy="246221"/>
            </a:xfrm>
            <a:prstGeom prst="rect">
              <a:avLst/>
            </a:prstGeom>
            <a:noFill/>
          </p:spPr>
          <p:txBody>
            <a:bodyPr wrap="square" rtlCol="0">
              <a:spAutoFit/>
            </a:bodyPr>
            <a:lstStyle/>
            <a:p>
              <a:r>
                <a:rPr kumimoji="1" lang="ja-JP" altLang="en-US" sz="1000" dirty="0">
                  <a:solidFill>
                    <a:schemeClr val="accent2"/>
                  </a:solidFill>
                  <a:latin typeface="源ノ角ゴシック JP Regular" panose="020B0500000000000000" pitchFamily="34" charset="-128"/>
                  <a:ea typeface="源ノ角ゴシック JP Regular" panose="020B0500000000000000" pitchFamily="34" charset="-128"/>
                </a:rPr>
                <a:t>重心移動</a:t>
              </a:r>
            </a:p>
          </p:txBody>
        </p:sp>
        <p:sp>
          <p:nvSpPr>
            <p:cNvPr id="31" name="テキスト ボックス 30"/>
            <p:cNvSpPr txBox="1"/>
            <p:nvPr/>
          </p:nvSpPr>
          <p:spPr>
            <a:xfrm>
              <a:off x="4497729" y="3124998"/>
              <a:ext cx="910531" cy="246221"/>
            </a:xfrm>
            <a:prstGeom prst="rect">
              <a:avLst/>
            </a:prstGeom>
            <a:noFill/>
          </p:spPr>
          <p:txBody>
            <a:bodyPr wrap="square" rtlCol="0">
              <a:spAutoFit/>
            </a:bodyPr>
            <a:lstStyle/>
            <a:p>
              <a:r>
                <a:rPr kumimoji="1" lang="ja-JP" altLang="en-US" sz="1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形状座標</a:t>
              </a:r>
            </a:p>
          </p:txBody>
        </p:sp>
        <p:sp>
          <p:nvSpPr>
            <p:cNvPr id="32" name="テキスト ボックス 31"/>
            <p:cNvSpPr txBox="1"/>
            <p:nvPr/>
          </p:nvSpPr>
          <p:spPr>
            <a:xfrm>
              <a:off x="3898152" y="3117561"/>
              <a:ext cx="704486" cy="246221"/>
            </a:xfrm>
            <a:prstGeom prst="rect">
              <a:avLst/>
            </a:prstGeom>
            <a:noFill/>
          </p:spPr>
          <p:txBody>
            <a:bodyPr wrap="square" rtlCol="0">
              <a:spAutoFit/>
            </a:bodyPr>
            <a:lstStyle/>
            <a:p>
              <a:r>
                <a:rPr kumimoji="1" lang="ja-JP" altLang="en-US" sz="1000" dirty="0">
                  <a:solidFill>
                    <a:schemeClr val="accent2"/>
                  </a:solidFill>
                  <a:latin typeface="源ノ角ゴシック JP Regular" panose="020B0500000000000000" pitchFamily="34" charset="-128"/>
                  <a:ea typeface="源ノ角ゴシック JP Regular" panose="020B0500000000000000" pitchFamily="34" charset="-128"/>
                </a:rPr>
                <a:t>拡散関数</a:t>
              </a:r>
            </a:p>
          </p:txBody>
        </p:sp>
        <p:cxnSp>
          <p:nvCxnSpPr>
            <p:cNvPr id="6" name="直線コネクタ 5"/>
            <p:cNvCxnSpPr>
              <a:cxnSpLocks/>
            </p:cNvCxnSpPr>
            <p:nvPr/>
          </p:nvCxnSpPr>
          <p:spPr>
            <a:xfrm>
              <a:off x="1919842" y="3138273"/>
              <a:ext cx="857864"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cxnSpLocks/>
            </p:cNvCxnSpPr>
            <p:nvPr/>
          </p:nvCxnSpPr>
          <p:spPr>
            <a:xfrm>
              <a:off x="3157758" y="3138273"/>
              <a:ext cx="442691"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cxnSpLocks/>
            </p:cNvCxnSpPr>
            <p:nvPr/>
          </p:nvCxnSpPr>
          <p:spPr>
            <a:xfrm>
              <a:off x="3949639" y="3138273"/>
              <a:ext cx="601512"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a:cxnSpLocks/>
            </p:cNvCxnSpPr>
            <p:nvPr/>
          </p:nvCxnSpPr>
          <p:spPr>
            <a:xfrm>
              <a:off x="4624387" y="3138273"/>
              <a:ext cx="45756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grpSp>
      <p:pic>
        <p:nvPicPr>
          <p:cNvPr id="9" name="図 8"/>
          <p:cNvPicPr>
            <a:picLocks noChangeAspect="1"/>
          </p:cNvPicPr>
          <p:nvPr/>
        </p:nvPicPr>
        <p:blipFill rotWithShape="1">
          <a:blip r:embed="rId11">
            <a:extLst>
              <a:ext uri="{28A0092B-C50C-407E-A947-70E740481C1C}">
                <a14:useLocalDpi xmlns:a14="http://schemas.microsoft.com/office/drawing/2010/main" val="0"/>
              </a:ext>
            </a:extLst>
          </a:blip>
          <a:srcRect r="17290" b="17959"/>
          <a:stretch/>
        </p:blipFill>
        <p:spPr>
          <a:xfrm>
            <a:off x="1014413" y="1765522"/>
            <a:ext cx="8129588" cy="4533680"/>
          </a:xfrm>
          <a:prstGeom prst="rect">
            <a:avLst/>
          </a:prstGeom>
        </p:spPr>
      </p:pic>
    </p:spTree>
    <p:extLst>
      <p:ext uri="{BB962C8B-B14F-4D97-AF65-F5344CB8AC3E}">
        <p14:creationId xmlns:p14="http://schemas.microsoft.com/office/powerpoint/2010/main" val="4000292901"/>
      </p:ext>
    </p:extLst>
  </p:cSld>
  <p:clrMapOvr>
    <a:masterClrMapping/>
  </p:clrMapOvr>
  <mc:AlternateContent xmlns:mc="http://schemas.openxmlformats.org/markup-compatibility/2006" xmlns:p14="http://schemas.microsoft.com/office/powerpoint/2010/main">
    <mc:Choice Requires="p14">
      <p:transition spd="slow" p14:dur="2000" advTm="18918"/>
    </mc:Choice>
    <mc:Fallback xmlns="">
      <p:transition spd="slow" advTm="189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13</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8224838" cy="1200329"/>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可視化上影響のない</a:t>
            </a:r>
            <a:endPar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endParaRPr>
          </a:p>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可視化効率化</a:t>
            </a:r>
          </a:p>
        </p:txBody>
      </p:sp>
      <p:sp>
        <p:nvSpPr>
          <p:cNvPr id="22" name="テキスト ボックス 21"/>
          <p:cNvSpPr txBox="1"/>
          <p:nvPr/>
        </p:nvSpPr>
        <p:spPr>
          <a:xfrm>
            <a:off x="528638" y="1915786"/>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濃度の高い</a:t>
            </a: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内部は可視化に不要</a:t>
            </a:r>
          </a:p>
        </p:txBody>
      </p: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pSp>
        <p:nvGrpSpPr>
          <p:cNvPr id="13" name="グループ化 12"/>
          <p:cNvGrpSpPr/>
          <p:nvPr/>
        </p:nvGrpSpPr>
        <p:grpSpPr>
          <a:xfrm>
            <a:off x="6336357" y="752161"/>
            <a:ext cx="2300586" cy="899418"/>
            <a:chOff x="6696197" y="852738"/>
            <a:chExt cx="1895581" cy="730843"/>
          </a:xfrm>
        </p:grpSpPr>
        <p:sp>
          <p:nvSpPr>
            <p:cNvPr id="48" name="正方形/長方形 47"/>
            <p:cNvSpPr/>
            <p:nvPr/>
          </p:nvSpPr>
          <p:spPr>
            <a:xfrm>
              <a:off x="6696197" y="852955"/>
              <a:ext cx="297226" cy="7306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粗視化粒子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49" name="正方形/長方形 48"/>
            <p:cNvSpPr/>
            <p:nvPr/>
          </p:nvSpPr>
          <p:spPr>
            <a:xfrm>
              <a:off x="8294884" y="852955"/>
              <a:ext cx="296894" cy="730626"/>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実粒子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cxnSp>
          <p:nvCxnSpPr>
            <p:cNvPr id="50" name="直線矢印コネクタ 49"/>
            <p:cNvCxnSpPr>
              <a:cxnSpLocks/>
              <a:stCxn id="48" idx="3"/>
              <a:endCxn id="49" idx="1"/>
            </p:cNvCxnSpPr>
            <p:nvPr/>
          </p:nvCxnSpPr>
          <p:spPr>
            <a:xfrm>
              <a:off x="6993423" y="1218267"/>
              <a:ext cx="1301461" cy="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7059781" y="852954"/>
              <a:ext cx="334094" cy="7306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3" name="正方形/長方形 52"/>
            <p:cNvSpPr/>
            <p:nvPr/>
          </p:nvSpPr>
          <p:spPr>
            <a:xfrm>
              <a:off x="7032306"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形状</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変化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54" name="正方形/長方形 53"/>
            <p:cNvSpPr/>
            <p:nvPr/>
          </p:nvSpPr>
          <p:spPr>
            <a:xfrm>
              <a:off x="7465254" y="852738"/>
              <a:ext cx="334094" cy="73084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5" name="正方形/長方形 54"/>
            <p:cNvSpPr/>
            <p:nvPr/>
          </p:nvSpPr>
          <p:spPr>
            <a:xfrm>
              <a:off x="7865706" y="861294"/>
              <a:ext cx="334094" cy="722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1" name="正方形/長方形 50"/>
            <p:cNvSpPr/>
            <p:nvPr/>
          </p:nvSpPr>
          <p:spPr>
            <a:xfrm>
              <a:off x="7088246" y="1261489"/>
              <a:ext cx="1083088" cy="12933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粒子ベース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2" name="正方形/長方形 51"/>
            <p:cNvSpPr/>
            <p:nvPr/>
          </p:nvSpPr>
          <p:spPr>
            <a:xfrm>
              <a:off x="7088130" y="1417792"/>
              <a:ext cx="1083088" cy="12933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格子ベース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69" name="正方形/長方形 68"/>
            <p:cNvSpPr/>
            <p:nvPr/>
          </p:nvSpPr>
          <p:spPr>
            <a:xfrm>
              <a:off x="7435989"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移動拡散</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70" name="正方形/長方形 69"/>
            <p:cNvSpPr/>
            <p:nvPr/>
          </p:nvSpPr>
          <p:spPr>
            <a:xfrm>
              <a:off x="7835904" y="874231"/>
              <a:ext cx="392622" cy="337623"/>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効率化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grpSp>
      <p:pic>
        <p:nvPicPr>
          <p:cNvPr id="2050" name="Picture 2" descr="名称未設定-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928" y="2601567"/>
            <a:ext cx="7085768" cy="397702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線コネクタ 25"/>
          <p:cNvCxnSpPr>
            <a:cxnSpLocks/>
          </p:cNvCxnSpPr>
          <p:nvPr/>
        </p:nvCxnSpPr>
        <p:spPr>
          <a:xfrm>
            <a:off x="1014412" y="2476869"/>
            <a:ext cx="0" cy="491566"/>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047750" y="2410294"/>
            <a:ext cx="6400615" cy="584775"/>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粒子密度の高い部分で、かつ透明な壁面などがない場合には周辺の粒子によって光が散乱するので内部の粒子は可視化に不要になる。</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p:spTree>
    <p:extLst>
      <p:ext uri="{BB962C8B-B14F-4D97-AF65-F5344CB8AC3E}">
        <p14:creationId xmlns:p14="http://schemas.microsoft.com/office/powerpoint/2010/main" val="3710778399"/>
      </p:ext>
    </p:extLst>
  </p:cSld>
  <p:clrMapOvr>
    <a:masterClrMapping/>
  </p:clrMapOvr>
  <mc:AlternateContent xmlns:mc="http://schemas.openxmlformats.org/markup-compatibility/2006" xmlns:p14="http://schemas.microsoft.com/office/powerpoint/2010/main">
    <mc:Choice Requires="p14">
      <p:transition spd="slow" p14:dur="2000" advTm="40189"/>
    </mc:Choice>
    <mc:Fallback xmlns="">
      <p:transition spd="slow" advTm="4018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14</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444435"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粒子ベースアルゴリズム</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粒子探索によって濃度などを算出</a:t>
            </a:r>
          </a:p>
        </p:txBody>
      </p: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pic>
        <p:nvPicPr>
          <p:cNvPr id="3075" name="Picture 3" descr="名称未設定-5"/>
          <p:cNvPicPr>
            <a:picLocks noChangeAspect="1" noChangeArrowheads="1"/>
          </p:cNvPicPr>
          <p:nvPr/>
        </p:nvPicPr>
        <p:blipFill>
          <a:blip r:embed="rId9">
            <a:extLst>
              <a:ext uri="{28A0092B-C50C-407E-A947-70E740481C1C}">
                <a14:useLocalDpi xmlns:a14="http://schemas.microsoft.com/office/drawing/2010/main" val="0"/>
              </a:ext>
            </a:extLst>
          </a:blip>
          <a:srcRect l="30324" t="17587" r="27786" b="14824"/>
          <a:stretch>
            <a:fillRect/>
          </a:stretch>
        </p:blipFill>
        <p:spPr bwMode="auto">
          <a:xfrm>
            <a:off x="6274644" y="1799623"/>
            <a:ext cx="2082417" cy="188661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線コネクタ 26"/>
          <p:cNvCxnSpPr>
            <a:cxnSpLocks/>
          </p:cNvCxnSpPr>
          <p:nvPr/>
        </p:nvCxnSpPr>
        <p:spPr>
          <a:xfrm>
            <a:off x="1014412" y="1917576"/>
            <a:ext cx="0" cy="1271542"/>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1047751" y="1859919"/>
            <a:ext cx="5000626" cy="584775"/>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粒子ベースアルゴリズムでは重心位置を求める際、対象粒子周辺の粒子を探索することで計算を行う。</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mc:AlternateContent xmlns:mc="http://schemas.openxmlformats.org/markup-compatibility/2006" xmlns:a14="http://schemas.microsoft.com/office/drawing/2010/main">
        <mc:Choice Requires="a14">
          <p:sp>
            <p:nvSpPr>
              <p:cNvPr id="2" name="正方形/長方形 1"/>
              <p:cNvSpPr/>
              <p:nvPr/>
            </p:nvSpPr>
            <p:spPr>
              <a:xfrm>
                <a:off x="1091479" y="2539092"/>
                <a:ext cx="4380430"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b="1" i="1" smtClean="0">
                              <a:solidFill>
                                <a:schemeClr val="tx1">
                                  <a:lumMod val="65000"/>
                                  <a:lumOff val="35000"/>
                                </a:schemeClr>
                              </a:solidFill>
                              <a:latin typeface="Cambria Math" panose="02040503050406030204" pitchFamily="18" charset="0"/>
                            </a:rPr>
                          </m:ctrlPr>
                        </m:sSubPr>
                        <m:e>
                          <m:r>
                            <a:rPr lang="ja-JP" altLang="en-US" b="1">
                              <a:solidFill>
                                <a:schemeClr val="tx1">
                                  <a:lumMod val="65000"/>
                                  <a:lumOff val="35000"/>
                                </a:schemeClr>
                              </a:solidFill>
                              <a:latin typeface="Cambria Math" panose="02040503050406030204" pitchFamily="18" charset="0"/>
                            </a:rPr>
                            <m:t>𝐆</m:t>
                          </m:r>
                        </m:e>
                        <m:sub>
                          <m:r>
                            <a:rPr lang="ja-JP" altLang="en-US" b="1" i="0">
                              <a:solidFill>
                                <a:schemeClr val="tx1">
                                  <a:lumMod val="65000"/>
                                  <a:lumOff val="35000"/>
                                </a:schemeClr>
                              </a:solidFill>
                              <a:latin typeface="Cambria Math" panose="02040503050406030204" pitchFamily="18" charset="0"/>
                            </a:rPr>
                            <m:t>𝐚𝐫</m:t>
                          </m:r>
                        </m:sub>
                      </m:sSub>
                      <m:r>
                        <a:rPr lang="ja-JP" altLang="en-US" b="0" i="0">
                          <a:solidFill>
                            <a:schemeClr val="tx1">
                              <a:lumMod val="65000"/>
                              <a:lumOff val="35000"/>
                            </a:schemeClr>
                          </a:solidFill>
                          <a:latin typeface="Cambria Math" panose="02040503050406030204" pitchFamily="18" charset="0"/>
                        </a:rPr>
                        <m:t>=</m:t>
                      </m:r>
                      <m:f>
                        <m:fPr>
                          <m:ctrlPr>
                            <a:rPr lang="ja-JP" altLang="en-US" b="0" i="1">
                              <a:solidFill>
                                <a:schemeClr val="tx1">
                                  <a:lumMod val="65000"/>
                                  <a:lumOff val="35000"/>
                                </a:schemeClr>
                              </a:solidFill>
                              <a:latin typeface="Cambria Math" panose="02040503050406030204" pitchFamily="18" charset="0"/>
                            </a:rPr>
                          </m:ctrlPr>
                        </m:fPr>
                        <m:num>
                          <m:r>
                            <m:rPr>
                              <m:sty m:val="p"/>
                            </m:rPr>
                            <a:rPr lang="ja-JP" altLang="en-US" b="0" i="0">
                              <a:solidFill>
                                <a:schemeClr val="tx1">
                                  <a:lumMod val="65000"/>
                                  <a:lumOff val="35000"/>
                                </a:schemeClr>
                              </a:solidFill>
                              <a:latin typeface="Cambria Math" panose="02040503050406030204" pitchFamily="18" charset="0"/>
                            </a:rPr>
                            <m:t>Σ</m:t>
                          </m:r>
                          <m:sSub>
                            <m:sSubPr>
                              <m:ctrlPr>
                                <a:rPr lang="ja-JP" altLang="en-US" b="0" i="1">
                                  <a:solidFill>
                                    <a:schemeClr val="tx1">
                                      <a:lumMod val="65000"/>
                                      <a:lumOff val="35000"/>
                                    </a:schemeClr>
                                  </a:solidFill>
                                  <a:latin typeface="Cambria Math" panose="02040503050406030204" pitchFamily="18" charset="0"/>
                                </a:rPr>
                              </m:ctrlPr>
                            </m:sSubPr>
                            <m:e>
                              <m:r>
                                <a:rPr lang="ja-JP" altLang="en-US" b="0" i="1">
                                  <a:solidFill>
                                    <a:schemeClr val="tx1">
                                      <a:lumMod val="65000"/>
                                      <a:lumOff val="35000"/>
                                    </a:schemeClr>
                                  </a:solidFill>
                                  <a:latin typeface="Cambria Math" panose="02040503050406030204" pitchFamily="18" charset="0"/>
                                </a:rPr>
                                <m:t>𝑚</m:t>
                              </m:r>
                            </m:e>
                            <m:sub>
                              <m:r>
                                <a:rPr lang="ja-JP" altLang="en-US" b="0" i="1">
                                  <a:solidFill>
                                    <a:schemeClr val="tx1">
                                      <a:lumMod val="65000"/>
                                      <a:lumOff val="35000"/>
                                    </a:schemeClr>
                                  </a:solidFill>
                                  <a:latin typeface="Cambria Math" panose="02040503050406030204" pitchFamily="18" charset="0"/>
                                </a:rPr>
                                <m:t>𝑘</m:t>
                              </m:r>
                            </m:sub>
                          </m:sSub>
                          <m:d>
                            <m:dPr>
                              <m:ctrlPr>
                                <a:rPr lang="ja-JP" altLang="en-US" b="0" i="1">
                                  <a:solidFill>
                                    <a:schemeClr val="tx1">
                                      <a:lumMod val="65000"/>
                                      <a:lumOff val="35000"/>
                                    </a:schemeClr>
                                  </a:solidFill>
                                  <a:latin typeface="Cambria Math" panose="02040503050406030204" pitchFamily="18" charset="0"/>
                                </a:rPr>
                              </m:ctrlPr>
                            </m:dPr>
                            <m:e>
                              <m:sSub>
                                <m:sSubPr>
                                  <m:ctrlPr>
                                    <a:rPr lang="ja-JP" altLang="en-US" b="0"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𝒙</m:t>
                                  </m:r>
                                </m:e>
                                <m:sub>
                                  <m:r>
                                    <a:rPr lang="ja-JP" altLang="en-US" b="1" i="1">
                                      <a:solidFill>
                                        <a:schemeClr val="tx1">
                                          <a:lumMod val="65000"/>
                                          <a:lumOff val="35000"/>
                                        </a:schemeClr>
                                      </a:solidFill>
                                      <a:latin typeface="Cambria Math" panose="02040503050406030204" pitchFamily="18" charset="0"/>
                                    </a:rPr>
                                    <m:t>𝒌</m:t>
                                  </m:r>
                                </m:sub>
                              </m:sSub>
                              <m:r>
                                <a:rPr lang="ja-JP" altLang="en-US" b="0" i="0">
                                  <a:solidFill>
                                    <a:schemeClr val="tx1">
                                      <a:lumMod val="65000"/>
                                      <a:lumOff val="35000"/>
                                    </a:schemeClr>
                                  </a:solidFill>
                                  <a:latin typeface="Cambria Math" panose="02040503050406030204" pitchFamily="18" charset="0"/>
                                </a:rPr>
                                <m:t>−</m:t>
                              </m:r>
                              <m:sSub>
                                <m:sSubPr>
                                  <m:ctrlPr>
                                    <a:rPr lang="ja-JP" altLang="en-US" b="0"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𝒙</m:t>
                                  </m:r>
                                </m:e>
                                <m:sub>
                                  <m:r>
                                    <a:rPr lang="ja-JP" altLang="en-US" b="1" i="1">
                                      <a:solidFill>
                                        <a:schemeClr val="tx1">
                                          <a:lumMod val="65000"/>
                                          <a:lumOff val="35000"/>
                                        </a:schemeClr>
                                      </a:solidFill>
                                      <a:latin typeface="Cambria Math" panose="02040503050406030204" pitchFamily="18" charset="0"/>
                                    </a:rPr>
                                    <m:t>𝒊</m:t>
                                  </m:r>
                                </m:sub>
                              </m:sSub>
                            </m:e>
                          </m:d>
                          <m:r>
                            <a:rPr lang="ja-JP" altLang="en-US" b="0" i="0">
                              <a:solidFill>
                                <a:schemeClr val="tx1">
                                  <a:lumMod val="65000"/>
                                  <a:lumOff val="35000"/>
                                </a:schemeClr>
                              </a:solidFill>
                              <a:latin typeface="Cambria Math" panose="02040503050406030204" pitchFamily="18" charset="0"/>
                            </a:rPr>
                            <m:t>+</m:t>
                          </m:r>
                          <m:r>
                            <m:rPr>
                              <m:sty m:val="p"/>
                            </m:rPr>
                            <a:rPr lang="ja-JP" altLang="en-US" b="0" i="0">
                              <a:solidFill>
                                <a:schemeClr val="tx1">
                                  <a:lumMod val="65000"/>
                                  <a:lumOff val="35000"/>
                                </a:schemeClr>
                              </a:solidFill>
                              <a:latin typeface="Cambria Math" panose="02040503050406030204" pitchFamily="18" charset="0"/>
                            </a:rPr>
                            <m:t>Σ</m:t>
                          </m:r>
                          <m:sSub>
                            <m:sSubPr>
                              <m:ctrlPr>
                                <a:rPr lang="ja-JP" altLang="en-US" b="0" i="1">
                                  <a:solidFill>
                                    <a:schemeClr val="tx1">
                                      <a:lumMod val="65000"/>
                                      <a:lumOff val="35000"/>
                                    </a:schemeClr>
                                  </a:solidFill>
                                  <a:latin typeface="Cambria Math" panose="02040503050406030204" pitchFamily="18" charset="0"/>
                                </a:rPr>
                              </m:ctrlPr>
                            </m:sSubPr>
                            <m:e>
                              <m:r>
                                <a:rPr lang="ja-JP" altLang="en-US" b="0" i="1">
                                  <a:solidFill>
                                    <a:schemeClr val="tx1">
                                      <a:lumMod val="65000"/>
                                      <a:lumOff val="35000"/>
                                    </a:schemeClr>
                                  </a:solidFill>
                                  <a:latin typeface="Cambria Math" panose="02040503050406030204" pitchFamily="18" charset="0"/>
                                </a:rPr>
                                <m:t>𝑚</m:t>
                              </m:r>
                            </m:e>
                            <m:sub>
                              <m:r>
                                <a:rPr lang="ja-JP" altLang="en-US" b="0" i="1">
                                  <a:solidFill>
                                    <a:schemeClr val="tx1">
                                      <a:lumMod val="65000"/>
                                      <a:lumOff val="35000"/>
                                    </a:schemeClr>
                                  </a:solidFill>
                                  <a:latin typeface="Cambria Math" panose="02040503050406030204" pitchFamily="18" charset="0"/>
                                </a:rPr>
                                <m:t>𝑤𝑎𝑙𝑙</m:t>
                              </m:r>
                            </m:sub>
                          </m:sSub>
                          <m:d>
                            <m:dPr>
                              <m:ctrlPr>
                                <a:rPr lang="ja-JP" altLang="en-US" b="0" i="1">
                                  <a:solidFill>
                                    <a:schemeClr val="tx1">
                                      <a:lumMod val="65000"/>
                                      <a:lumOff val="35000"/>
                                    </a:schemeClr>
                                  </a:solidFill>
                                  <a:latin typeface="Cambria Math" panose="02040503050406030204" pitchFamily="18" charset="0"/>
                                </a:rPr>
                              </m:ctrlPr>
                            </m:dPr>
                            <m:e>
                              <m:sSub>
                                <m:sSubPr>
                                  <m:ctrlPr>
                                    <a:rPr lang="ja-JP" altLang="en-US" b="0"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𝒙</m:t>
                                  </m:r>
                                </m:e>
                                <m:sub>
                                  <m:r>
                                    <a:rPr lang="ja-JP" altLang="en-US" b="1" i="1">
                                      <a:solidFill>
                                        <a:schemeClr val="tx1">
                                          <a:lumMod val="65000"/>
                                          <a:lumOff val="35000"/>
                                        </a:schemeClr>
                                      </a:solidFill>
                                      <a:latin typeface="Cambria Math" panose="02040503050406030204" pitchFamily="18" charset="0"/>
                                    </a:rPr>
                                    <m:t>𝒘𝒂𝒍𝒍</m:t>
                                  </m:r>
                                </m:sub>
                              </m:sSub>
                              <m:r>
                                <a:rPr lang="ja-JP" altLang="en-US" b="0" i="0">
                                  <a:solidFill>
                                    <a:schemeClr val="tx1">
                                      <a:lumMod val="65000"/>
                                      <a:lumOff val="35000"/>
                                    </a:schemeClr>
                                  </a:solidFill>
                                  <a:latin typeface="Cambria Math" panose="02040503050406030204" pitchFamily="18" charset="0"/>
                                </a:rPr>
                                <m:t>−</m:t>
                              </m:r>
                              <m:sSub>
                                <m:sSubPr>
                                  <m:ctrlPr>
                                    <a:rPr lang="ja-JP" altLang="en-US" b="0"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𝒙</m:t>
                                  </m:r>
                                </m:e>
                                <m:sub>
                                  <m:r>
                                    <a:rPr lang="ja-JP" altLang="en-US" b="1" i="1">
                                      <a:solidFill>
                                        <a:schemeClr val="tx1">
                                          <a:lumMod val="65000"/>
                                          <a:lumOff val="35000"/>
                                        </a:schemeClr>
                                      </a:solidFill>
                                      <a:latin typeface="Cambria Math" panose="02040503050406030204" pitchFamily="18" charset="0"/>
                                    </a:rPr>
                                    <m:t>𝒊</m:t>
                                  </m:r>
                                </m:sub>
                              </m:sSub>
                            </m:e>
                          </m:d>
                        </m:num>
                        <m:den>
                          <m:r>
                            <m:rPr>
                              <m:sty m:val="p"/>
                            </m:rPr>
                            <a:rPr lang="ja-JP" altLang="en-US" b="0" i="0">
                              <a:solidFill>
                                <a:schemeClr val="tx1">
                                  <a:lumMod val="65000"/>
                                  <a:lumOff val="35000"/>
                                </a:schemeClr>
                              </a:solidFill>
                              <a:latin typeface="Cambria Math" panose="02040503050406030204" pitchFamily="18" charset="0"/>
                            </a:rPr>
                            <m:t>Σ</m:t>
                          </m:r>
                          <m:sSub>
                            <m:sSubPr>
                              <m:ctrlPr>
                                <a:rPr lang="ja-JP" altLang="en-US" b="0" i="1">
                                  <a:solidFill>
                                    <a:schemeClr val="tx1">
                                      <a:lumMod val="65000"/>
                                      <a:lumOff val="35000"/>
                                    </a:schemeClr>
                                  </a:solidFill>
                                  <a:latin typeface="Cambria Math" panose="02040503050406030204" pitchFamily="18" charset="0"/>
                                </a:rPr>
                              </m:ctrlPr>
                            </m:sSubPr>
                            <m:e>
                              <m:r>
                                <a:rPr lang="ja-JP" altLang="en-US" b="0" i="1">
                                  <a:solidFill>
                                    <a:schemeClr val="tx1">
                                      <a:lumMod val="65000"/>
                                      <a:lumOff val="35000"/>
                                    </a:schemeClr>
                                  </a:solidFill>
                                  <a:latin typeface="Cambria Math" panose="02040503050406030204" pitchFamily="18" charset="0"/>
                                </a:rPr>
                                <m:t>𝑚</m:t>
                              </m:r>
                            </m:e>
                            <m:sub>
                              <m:r>
                                <a:rPr lang="ja-JP" altLang="en-US" b="0" i="1">
                                  <a:solidFill>
                                    <a:schemeClr val="tx1">
                                      <a:lumMod val="65000"/>
                                      <a:lumOff val="35000"/>
                                    </a:schemeClr>
                                  </a:solidFill>
                                  <a:latin typeface="Cambria Math" panose="02040503050406030204" pitchFamily="18" charset="0"/>
                                </a:rPr>
                                <m:t>𝑘</m:t>
                              </m:r>
                            </m:sub>
                          </m:sSub>
                          <m:r>
                            <a:rPr lang="ja-JP" altLang="en-US" b="0" i="0">
                              <a:solidFill>
                                <a:schemeClr val="tx1">
                                  <a:lumMod val="65000"/>
                                  <a:lumOff val="35000"/>
                                </a:schemeClr>
                              </a:solidFill>
                              <a:latin typeface="Cambria Math" panose="02040503050406030204" pitchFamily="18" charset="0"/>
                            </a:rPr>
                            <m:t>+</m:t>
                          </m:r>
                          <m:r>
                            <m:rPr>
                              <m:sty m:val="p"/>
                            </m:rPr>
                            <a:rPr lang="ja-JP" altLang="en-US" b="0" i="0">
                              <a:solidFill>
                                <a:schemeClr val="tx1">
                                  <a:lumMod val="65000"/>
                                  <a:lumOff val="35000"/>
                                </a:schemeClr>
                              </a:solidFill>
                              <a:latin typeface="Cambria Math" panose="02040503050406030204" pitchFamily="18" charset="0"/>
                            </a:rPr>
                            <m:t>Σ</m:t>
                          </m:r>
                          <m:sSub>
                            <m:sSubPr>
                              <m:ctrlPr>
                                <a:rPr lang="ja-JP" altLang="en-US" b="0" i="1">
                                  <a:solidFill>
                                    <a:schemeClr val="tx1">
                                      <a:lumMod val="65000"/>
                                      <a:lumOff val="35000"/>
                                    </a:schemeClr>
                                  </a:solidFill>
                                  <a:latin typeface="Cambria Math" panose="02040503050406030204" pitchFamily="18" charset="0"/>
                                </a:rPr>
                              </m:ctrlPr>
                            </m:sSubPr>
                            <m:e>
                              <m:r>
                                <a:rPr lang="ja-JP" altLang="en-US" b="0" i="1">
                                  <a:solidFill>
                                    <a:schemeClr val="tx1">
                                      <a:lumMod val="65000"/>
                                      <a:lumOff val="35000"/>
                                    </a:schemeClr>
                                  </a:solidFill>
                                  <a:latin typeface="Cambria Math" panose="02040503050406030204" pitchFamily="18" charset="0"/>
                                </a:rPr>
                                <m:t>𝑚</m:t>
                              </m:r>
                            </m:e>
                            <m:sub>
                              <m:r>
                                <a:rPr lang="ja-JP" altLang="en-US" b="0" i="1">
                                  <a:solidFill>
                                    <a:schemeClr val="tx1">
                                      <a:lumMod val="65000"/>
                                      <a:lumOff val="35000"/>
                                    </a:schemeClr>
                                  </a:solidFill>
                                  <a:latin typeface="Cambria Math" panose="02040503050406030204" pitchFamily="18" charset="0"/>
                                </a:rPr>
                                <m:t>𝑤𝑎𝑙𝑙</m:t>
                              </m:r>
                            </m:sub>
                          </m:sSub>
                        </m:den>
                      </m:f>
                    </m:oMath>
                  </m:oMathPara>
                </a14:m>
                <a:endParaRPr lang="ja-JP" altLang="en-US" dirty="0">
                  <a:solidFill>
                    <a:schemeClr val="tx1">
                      <a:lumMod val="65000"/>
                      <a:lumOff val="35000"/>
                    </a:schemeClr>
                  </a:solidFill>
                </a:endParaRPr>
              </a:p>
            </p:txBody>
          </p:sp>
        </mc:Choice>
        <mc:Fallback xmlns="">
          <p:sp>
            <p:nvSpPr>
              <p:cNvPr id="2" name="正方形/長方形 1"/>
              <p:cNvSpPr>
                <a:spLocks noRot="1" noChangeAspect="1" noMove="1" noResize="1" noEditPoints="1" noAdjustHandles="1" noChangeArrowheads="1" noChangeShapeType="1" noTextEdit="1"/>
              </p:cNvSpPr>
              <p:nvPr/>
            </p:nvSpPr>
            <p:spPr>
              <a:xfrm>
                <a:off x="1091479" y="2539092"/>
                <a:ext cx="4380430" cy="676660"/>
              </a:xfrm>
              <a:prstGeom prst="rect">
                <a:avLst/>
              </a:prstGeom>
              <a:blipFill>
                <a:blip r:embed="rId11"/>
                <a:stretch>
                  <a:fillRect/>
                </a:stretch>
              </a:blipFill>
            </p:spPr>
            <p:txBody>
              <a:bodyPr/>
              <a:lstStyle/>
              <a:p>
                <a:r>
                  <a:rPr lang="ja-JP" altLang="en-US">
                    <a:noFill/>
                  </a:rPr>
                  <a:t> </a:t>
                </a:r>
              </a:p>
            </p:txBody>
          </p:sp>
        </mc:Fallback>
      </mc:AlternateContent>
      <p:sp>
        <p:nvSpPr>
          <p:cNvPr id="31" name="テキスト ボックス 30"/>
          <p:cNvSpPr txBox="1"/>
          <p:nvPr/>
        </p:nvSpPr>
        <p:spPr>
          <a:xfrm>
            <a:off x="528638" y="3648636"/>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濃度計算を</a:t>
            </a: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再利用</a:t>
            </a:r>
          </a:p>
        </p:txBody>
      </p:sp>
      <p:cxnSp>
        <p:nvCxnSpPr>
          <p:cNvPr id="32" name="直線コネクタ 31"/>
          <p:cNvCxnSpPr>
            <a:cxnSpLocks/>
          </p:cNvCxnSpPr>
          <p:nvPr/>
        </p:nvCxnSpPr>
        <p:spPr>
          <a:xfrm>
            <a:off x="1014412" y="4216893"/>
            <a:ext cx="0" cy="1797377"/>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1047751" y="4143144"/>
            <a:ext cx="4850632" cy="584775"/>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上式では濃度も計算しているので、これを可視化効率化の段階においても利用する。</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mc:AlternateContent xmlns:mc="http://schemas.openxmlformats.org/markup-compatibility/2006" xmlns:a14="http://schemas.microsoft.com/office/drawing/2010/main">
        <mc:Choice Requires="a14">
          <p:sp>
            <p:nvSpPr>
              <p:cNvPr id="5" name="正方形/長方形 4"/>
              <p:cNvSpPr/>
              <p:nvPr/>
            </p:nvSpPr>
            <p:spPr>
              <a:xfrm>
                <a:off x="1326185" y="5209302"/>
                <a:ext cx="2502865" cy="7341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tx1">
                              <a:lumMod val="65000"/>
                              <a:lumOff val="35000"/>
                            </a:schemeClr>
                          </a:solidFill>
                          <a:latin typeface="Cambria Math" panose="02040503050406030204" pitchFamily="18" charset="0"/>
                        </a:rPr>
                        <m:t>such</m:t>
                      </m:r>
                      <m:r>
                        <a:rPr lang="en-US" altLang="ja-JP" b="0" i="0" smtClean="0">
                          <a:solidFill>
                            <a:schemeClr val="tx1">
                              <a:lumMod val="65000"/>
                              <a:lumOff val="35000"/>
                            </a:schemeClr>
                          </a:solidFill>
                          <a:latin typeface="Cambria Math" panose="02040503050406030204" pitchFamily="18" charset="0"/>
                        </a:rPr>
                        <m:t> </m:t>
                      </m:r>
                      <m:r>
                        <m:rPr>
                          <m:sty m:val="p"/>
                        </m:rPr>
                        <a:rPr lang="en-US" altLang="ja-JP" b="0" i="0" smtClean="0">
                          <a:solidFill>
                            <a:schemeClr val="tx1">
                              <a:lumMod val="65000"/>
                              <a:lumOff val="35000"/>
                            </a:schemeClr>
                          </a:solidFill>
                          <a:latin typeface="Cambria Math" panose="02040503050406030204" pitchFamily="18" charset="0"/>
                        </a:rPr>
                        <m:t>that</m:t>
                      </m:r>
                      <m:r>
                        <a:rPr lang="en-US" altLang="ja-JP" b="0" i="1" smtClean="0">
                          <a:solidFill>
                            <a:schemeClr val="tx1">
                              <a:lumMod val="65000"/>
                              <a:lumOff val="35000"/>
                            </a:schemeClr>
                          </a:solidFill>
                          <a:latin typeface="Cambria Math" panose="02040503050406030204" pitchFamily="18" charset="0"/>
                        </a:rPr>
                        <m:t> </m:t>
                      </m:r>
                      <m:r>
                        <a:rPr lang="en-US" altLang="ja-JP" i="1" smtClean="0">
                          <a:solidFill>
                            <a:schemeClr val="tx1">
                              <a:lumMod val="65000"/>
                              <a:lumOff val="35000"/>
                            </a:schemeClr>
                          </a:solidFill>
                          <a:latin typeface="Cambria Math" panose="02040503050406030204" pitchFamily="18" charset="0"/>
                        </a:rPr>
                        <m:t>𝜙</m:t>
                      </m:r>
                      <m:r>
                        <a:rPr lang="ja-JP" altLang="en-US" i="0">
                          <a:solidFill>
                            <a:schemeClr val="tx1">
                              <a:lumMod val="65000"/>
                              <a:lumOff val="35000"/>
                            </a:schemeClr>
                          </a:solidFill>
                          <a:latin typeface="Cambria Math" panose="02040503050406030204" pitchFamily="18" charset="0"/>
                        </a:rPr>
                        <m:t>=</m:t>
                      </m:r>
                      <m:f>
                        <m:fPr>
                          <m:ctrlPr>
                            <a:rPr lang="ja-JP" altLang="en-US" i="1">
                              <a:solidFill>
                                <a:schemeClr val="tx1">
                                  <a:lumMod val="65000"/>
                                  <a:lumOff val="35000"/>
                                </a:schemeClr>
                              </a:solidFill>
                              <a:latin typeface="Cambria Math" panose="02040503050406030204" pitchFamily="18" charset="0"/>
                            </a:rPr>
                          </m:ctrlPr>
                        </m:fPr>
                        <m:num>
                          <m:nary>
                            <m:naryPr>
                              <m:chr m:val="∑"/>
                              <m:subHide m:val="on"/>
                              <m:supHide m:val="on"/>
                              <m:ctrlPr>
                                <a:rPr lang="ja-JP" altLang="en-US" i="1">
                                  <a:solidFill>
                                    <a:schemeClr val="tx1">
                                      <a:lumMod val="65000"/>
                                      <a:lumOff val="35000"/>
                                    </a:schemeClr>
                                  </a:solidFill>
                                  <a:latin typeface="Cambria Math" panose="02040503050406030204" pitchFamily="18" charset="0"/>
                                </a:rPr>
                              </m:ctrlPr>
                            </m:naryPr>
                            <m:sub/>
                            <m:sup/>
                            <m:e>
                              <m:sSub>
                                <m:sSubPr>
                                  <m:ctrlPr>
                                    <a:rPr lang="ja-JP" altLang="en-US" i="1">
                                      <a:solidFill>
                                        <a:schemeClr val="tx1">
                                          <a:lumMod val="65000"/>
                                          <a:lumOff val="35000"/>
                                        </a:schemeClr>
                                      </a:solidFill>
                                      <a:latin typeface="Cambria Math" panose="02040503050406030204" pitchFamily="18" charset="0"/>
                                    </a:rPr>
                                  </m:ctrlPr>
                                </m:sSubPr>
                                <m:e>
                                  <m:r>
                                    <a:rPr lang="ja-JP" altLang="en-US" i="1">
                                      <a:solidFill>
                                        <a:schemeClr val="tx1">
                                          <a:lumMod val="65000"/>
                                          <a:lumOff val="35000"/>
                                        </a:schemeClr>
                                      </a:solidFill>
                                      <a:latin typeface="Cambria Math" panose="02040503050406030204" pitchFamily="18" charset="0"/>
                                    </a:rPr>
                                    <m:t>𝑚</m:t>
                                  </m:r>
                                </m:e>
                                <m:sub>
                                  <m:r>
                                    <a:rPr lang="ja-JP" altLang="en-US" i="1">
                                      <a:solidFill>
                                        <a:schemeClr val="tx1">
                                          <a:lumMod val="65000"/>
                                          <a:lumOff val="35000"/>
                                        </a:schemeClr>
                                      </a:solidFill>
                                      <a:latin typeface="Cambria Math" panose="02040503050406030204" pitchFamily="18" charset="0"/>
                                    </a:rPr>
                                    <m:t>𝑘</m:t>
                                  </m:r>
                                </m:sub>
                              </m:sSub>
                            </m:e>
                          </m:nary>
                        </m:num>
                        <m:den>
                          <m:sSub>
                            <m:sSubPr>
                              <m:ctrlPr>
                                <a:rPr lang="ja-JP" altLang="en-US" i="1">
                                  <a:solidFill>
                                    <a:schemeClr val="tx1">
                                      <a:lumMod val="65000"/>
                                      <a:lumOff val="35000"/>
                                    </a:schemeClr>
                                  </a:solidFill>
                                  <a:latin typeface="Cambria Math" panose="02040503050406030204" pitchFamily="18" charset="0"/>
                                </a:rPr>
                              </m:ctrlPr>
                            </m:sSubPr>
                            <m:e>
                              <m:r>
                                <a:rPr lang="ja-JP" altLang="en-US" i="1">
                                  <a:solidFill>
                                    <a:schemeClr val="tx1">
                                      <a:lumMod val="65000"/>
                                      <a:lumOff val="35000"/>
                                    </a:schemeClr>
                                  </a:solidFill>
                                  <a:latin typeface="Cambria Math" panose="02040503050406030204" pitchFamily="18" charset="0"/>
                                </a:rPr>
                                <m:t>𝜌</m:t>
                              </m:r>
                            </m:e>
                            <m:sub>
                              <m:r>
                                <a:rPr lang="ja-JP" altLang="en-US" i="1">
                                  <a:solidFill>
                                    <a:schemeClr val="tx1">
                                      <a:lumMod val="65000"/>
                                      <a:lumOff val="35000"/>
                                    </a:schemeClr>
                                  </a:solidFill>
                                  <a:latin typeface="Cambria Math" panose="02040503050406030204" pitchFamily="18" charset="0"/>
                                </a:rPr>
                                <m:t>𝑠</m:t>
                              </m:r>
                            </m:sub>
                          </m:sSub>
                          <m:sSubSup>
                            <m:sSubSupPr>
                              <m:ctrlPr>
                                <a:rPr lang="ja-JP" altLang="en-US" i="1">
                                  <a:solidFill>
                                    <a:schemeClr val="tx1">
                                      <a:lumMod val="65000"/>
                                      <a:lumOff val="35000"/>
                                    </a:schemeClr>
                                  </a:solidFill>
                                  <a:latin typeface="Cambria Math" panose="02040503050406030204" pitchFamily="18" charset="0"/>
                                </a:rPr>
                              </m:ctrlPr>
                            </m:sSubSupPr>
                            <m:e>
                              <m:r>
                                <a:rPr lang="ja-JP" altLang="en-US" i="1">
                                  <a:solidFill>
                                    <a:schemeClr val="tx1">
                                      <a:lumMod val="65000"/>
                                      <a:lumOff val="35000"/>
                                    </a:schemeClr>
                                  </a:solidFill>
                                  <a:latin typeface="Cambria Math" panose="02040503050406030204" pitchFamily="18" charset="0"/>
                                </a:rPr>
                                <m:t>𝐿</m:t>
                              </m:r>
                            </m:e>
                            <m:sub>
                              <m:r>
                                <a:rPr lang="ja-JP" altLang="en-US" i="1">
                                  <a:solidFill>
                                    <a:schemeClr val="tx1">
                                      <a:lumMod val="65000"/>
                                      <a:lumOff val="35000"/>
                                    </a:schemeClr>
                                  </a:solidFill>
                                  <a:latin typeface="Cambria Math" panose="02040503050406030204" pitchFamily="18" charset="0"/>
                                </a:rPr>
                                <m:t>𝑓𝑙𝑢𝑖𝑑</m:t>
                              </m:r>
                            </m:sub>
                            <m:sup>
                              <m:r>
                                <a:rPr lang="ja-JP" altLang="en-US" i="0">
                                  <a:solidFill>
                                    <a:schemeClr val="tx1">
                                      <a:lumMod val="65000"/>
                                      <a:lumOff val="35000"/>
                                    </a:schemeClr>
                                  </a:solidFill>
                                  <a:latin typeface="Cambria Math" panose="02040503050406030204" pitchFamily="18" charset="0"/>
                                </a:rPr>
                                <m:t>3</m:t>
                              </m:r>
                            </m:sup>
                          </m:sSubSup>
                        </m:den>
                      </m:f>
                    </m:oMath>
                  </m:oMathPara>
                </a14:m>
                <a:endParaRPr lang="ja-JP" altLang="en-US" dirty="0">
                  <a:solidFill>
                    <a:schemeClr val="tx1">
                      <a:lumMod val="65000"/>
                      <a:lumOff val="35000"/>
                    </a:schemeClr>
                  </a:solidFill>
                </a:endParaRPr>
              </a:p>
            </p:txBody>
          </p:sp>
        </mc:Choice>
        <mc:Fallback xmlns="">
          <p:sp>
            <p:nvSpPr>
              <p:cNvPr id="5" name="正方形/長方形 4"/>
              <p:cNvSpPr>
                <a:spLocks noRot="1" noChangeAspect="1" noMove="1" noResize="1" noEditPoints="1" noAdjustHandles="1" noChangeArrowheads="1" noChangeShapeType="1" noTextEdit="1"/>
              </p:cNvSpPr>
              <p:nvPr/>
            </p:nvSpPr>
            <p:spPr>
              <a:xfrm>
                <a:off x="1326185" y="5209302"/>
                <a:ext cx="2502865" cy="734175"/>
              </a:xfrm>
              <a:prstGeom prst="rect">
                <a:avLst/>
              </a:prstGeom>
              <a:blipFill>
                <a:blip r:embed="rId12"/>
                <a:stretch>
                  <a:fillRect/>
                </a:stretch>
              </a:blipFill>
            </p:spPr>
            <p:txBody>
              <a:bodyPr/>
              <a:lstStyle/>
              <a:p>
                <a:r>
                  <a:rPr lang="ja-JP" altLang="en-US">
                    <a:noFill/>
                  </a:rPr>
                  <a:t> </a:t>
                </a:r>
              </a:p>
            </p:txBody>
          </p:sp>
        </mc:Fallback>
      </mc:AlternateContent>
      <p:sp>
        <p:nvSpPr>
          <p:cNvPr id="37" name="楕円 36"/>
          <p:cNvSpPr/>
          <p:nvPr/>
        </p:nvSpPr>
        <p:spPr>
          <a:xfrm>
            <a:off x="2820837" y="2877422"/>
            <a:ext cx="566362" cy="37111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2950695" y="5147569"/>
            <a:ext cx="668187" cy="40706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p:nvGrpSpPr>
        <p:grpSpPr>
          <a:xfrm>
            <a:off x="6336357" y="752161"/>
            <a:ext cx="2300586" cy="899418"/>
            <a:chOff x="6696197" y="852738"/>
            <a:chExt cx="1895581" cy="730843"/>
          </a:xfrm>
        </p:grpSpPr>
        <p:sp>
          <p:nvSpPr>
            <p:cNvPr id="48" name="正方形/長方形 47"/>
            <p:cNvSpPr/>
            <p:nvPr/>
          </p:nvSpPr>
          <p:spPr>
            <a:xfrm>
              <a:off x="6696197" y="852955"/>
              <a:ext cx="297226" cy="7306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粗視化粒子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49" name="正方形/長方形 48"/>
            <p:cNvSpPr/>
            <p:nvPr/>
          </p:nvSpPr>
          <p:spPr>
            <a:xfrm>
              <a:off x="8294884" y="852955"/>
              <a:ext cx="296894" cy="730626"/>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実粒子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cxnSp>
          <p:nvCxnSpPr>
            <p:cNvPr id="50" name="直線矢印コネクタ 49"/>
            <p:cNvCxnSpPr>
              <a:cxnSpLocks/>
              <a:stCxn id="48" idx="3"/>
              <a:endCxn id="49" idx="1"/>
            </p:cNvCxnSpPr>
            <p:nvPr/>
          </p:nvCxnSpPr>
          <p:spPr>
            <a:xfrm>
              <a:off x="6993423" y="1218267"/>
              <a:ext cx="1301461" cy="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7059781" y="852954"/>
              <a:ext cx="334094" cy="7306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3" name="正方形/長方形 52"/>
            <p:cNvSpPr/>
            <p:nvPr/>
          </p:nvSpPr>
          <p:spPr>
            <a:xfrm>
              <a:off x="7032306"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形状</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変化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54" name="正方形/長方形 53"/>
            <p:cNvSpPr/>
            <p:nvPr/>
          </p:nvSpPr>
          <p:spPr>
            <a:xfrm>
              <a:off x="7465254" y="852738"/>
              <a:ext cx="334094" cy="73084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5" name="正方形/長方形 54"/>
            <p:cNvSpPr/>
            <p:nvPr/>
          </p:nvSpPr>
          <p:spPr>
            <a:xfrm>
              <a:off x="7865706" y="861294"/>
              <a:ext cx="334094" cy="72228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1" name="正方形/長方形 50"/>
            <p:cNvSpPr/>
            <p:nvPr/>
          </p:nvSpPr>
          <p:spPr>
            <a:xfrm>
              <a:off x="7088246" y="1261489"/>
              <a:ext cx="1083088" cy="12933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粒子ベース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2" name="正方形/長方形 51"/>
            <p:cNvSpPr/>
            <p:nvPr/>
          </p:nvSpPr>
          <p:spPr>
            <a:xfrm>
              <a:off x="7088130" y="1417792"/>
              <a:ext cx="1083088" cy="12933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格子ベース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69" name="正方形/長方形 68"/>
            <p:cNvSpPr/>
            <p:nvPr/>
          </p:nvSpPr>
          <p:spPr>
            <a:xfrm>
              <a:off x="7435989"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移動拡散</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70" name="正方形/長方形 69"/>
            <p:cNvSpPr/>
            <p:nvPr/>
          </p:nvSpPr>
          <p:spPr>
            <a:xfrm>
              <a:off x="7835904" y="874231"/>
              <a:ext cx="392622" cy="337623"/>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効率化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grpSp>
      <p:pic>
        <p:nvPicPr>
          <p:cNvPr id="3" name="図 2"/>
          <p:cNvPicPr>
            <a:picLocks noChangeAspect="1"/>
          </p:cNvPicPr>
          <p:nvPr/>
        </p:nvPicPr>
        <p:blipFill rotWithShape="1">
          <a:blip r:embed="rId13">
            <a:extLst>
              <a:ext uri="{28A0092B-C50C-407E-A947-70E740481C1C}">
                <a14:useLocalDpi xmlns:a14="http://schemas.microsoft.com/office/drawing/2010/main" val="0"/>
              </a:ext>
            </a:extLst>
          </a:blip>
          <a:srcRect l="39375" t="35430" r="38246" b="24021"/>
          <a:stretch/>
        </p:blipFill>
        <p:spPr>
          <a:xfrm>
            <a:off x="6274644" y="3832313"/>
            <a:ext cx="2252981" cy="2295114"/>
          </a:xfrm>
          <a:prstGeom prst="rect">
            <a:avLst/>
          </a:prstGeom>
        </p:spPr>
      </p:pic>
      <mc:AlternateContent xmlns:mc="http://schemas.openxmlformats.org/markup-compatibility/2006" xmlns:a14="http://schemas.microsoft.com/office/drawing/2010/main">
        <mc:Choice Requires="a14">
          <p:sp>
            <p:nvSpPr>
              <p:cNvPr id="38" name="正方形/長方形 37"/>
              <p:cNvSpPr/>
              <p:nvPr/>
            </p:nvSpPr>
            <p:spPr>
              <a:xfrm>
                <a:off x="1047751" y="4822317"/>
                <a:ext cx="2454839" cy="369332"/>
              </a:xfrm>
              <a:prstGeom prst="rect">
                <a:avLst/>
              </a:prstGeom>
            </p:spPr>
            <p:txBody>
              <a:bodyPr wrap="none">
                <a:spAutoFit/>
              </a:bodyPr>
              <a:lstStyle/>
              <a:p>
                <a14:m>
                  <m:oMath xmlns:m="http://schemas.openxmlformats.org/officeDocument/2006/math">
                    <m:sSub>
                      <m:sSubPr>
                        <m:ctrlPr>
                          <a:rPr lang="en-US" altLang="ja-JP" b="0" i="1" smtClean="0">
                            <a:solidFill>
                              <a:schemeClr val="tx1">
                                <a:lumMod val="65000"/>
                                <a:lumOff val="35000"/>
                              </a:schemeClr>
                            </a:solidFill>
                            <a:latin typeface="Cambria Math" panose="02040503050406030204" pitchFamily="18" charset="0"/>
                          </a:rPr>
                        </m:ctrlPr>
                      </m:sSubPr>
                      <m:e>
                        <m:r>
                          <a:rPr lang="en-US" altLang="ja-JP" i="1" smtClean="0">
                            <a:solidFill>
                              <a:schemeClr val="tx1">
                                <a:lumMod val="65000"/>
                                <a:lumOff val="35000"/>
                              </a:schemeClr>
                            </a:solidFill>
                            <a:latin typeface="Cambria Math" panose="02040503050406030204" pitchFamily="18" charset="0"/>
                          </a:rPr>
                          <m:t>𝜙</m:t>
                        </m:r>
                      </m:e>
                      <m:sub>
                        <m:r>
                          <a:rPr lang="en-US" altLang="ja-JP" b="0" i="1" smtClean="0">
                            <a:solidFill>
                              <a:schemeClr val="tx1">
                                <a:lumMod val="65000"/>
                                <a:lumOff val="35000"/>
                              </a:schemeClr>
                            </a:solidFill>
                            <a:latin typeface="Cambria Math" panose="02040503050406030204" pitchFamily="18" charset="0"/>
                          </a:rPr>
                          <m:t>𝑑𝑒𝑛𝑠𝑒</m:t>
                        </m:r>
                      </m:sub>
                    </m:sSub>
                    <m:r>
                      <a:rPr lang="en-US" altLang="ja-JP" b="0" i="1" smtClean="0">
                        <a:solidFill>
                          <a:schemeClr val="tx1">
                            <a:lumMod val="65000"/>
                            <a:lumOff val="35000"/>
                          </a:schemeClr>
                        </a:solidFill>
                        <a:latin typeface="Cambria Math" panose="02040503050406030204" pitchFamily="18" charset="0"/>
                      </a:rPr>
                      <m:t>&lt;</m:t>
                    </m:r>
                    <m:r>
                      <a:rPr lang="en-US" altLang="ja-JP" b="0" i="1" smtClean="0">
                        <a:solidFill>
                          <a:schemeClr val="tx1">
                            <a:lumMod val="65000"/>
                            <a:lumOff val="35000"/>
                          </a:schemeClr>
                        </a:solidFill>
                        <a:latin typeface="Cambria Math" panose="02040503050406030204" pitchFamily="18" charset="0"/>
                      </a:rPr>
                      <m:t>𝜙</m:t>
                    </m:r>
                  </m:oMath>
                </a14:m>
                <a:r>
                  <a:rPr lang="ja-JP" altLang="en-US"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ならば削除</a:t>
                </a:r>
              </a:p>
            </p:txBody>
          </p:sp>
        </mc:Choice>
        <mc:Fallback xmlns="">
          <p:sp>
            <p:nvSpPr>
              <p:cNvPr id="38" name="正方形/長方形 37"/>
              <p:cNvSpPr>
                <a:spLocks noRot="1" noChangeAspect="1" noMove="1" noResize="1" noEditPoints="1" noAdjustHandles="1" noChangeArrowheads="1" noChangeShapeType="1" noTextEdit="1"/>
              </p:cNvSpPr>
              <p:nvPr/>
            </p:nvSpPr>
            <p:spPr>
              <a:xfrm>
                <a:off x="1047751" y="4822317"/>
                <a:ext cx="2454839" cy="369332"/>
              </a:xfrm>
              <a:prstGeom prst="rect">
                <a:avLst/>
              </a:prstGeom>
              <a:blipFill>
                <a:blip r:embed="rId14"/>
                <a:stretch>
                  <a:fillRect l="-744" t="-8197" r="-1489"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02663172"/>
      </p:ext>
    </p:extLst>
  </p:cSld>
  <p:clrMapOvr>
    <a:masterClrMapping/>
  </p:clrMapOvr>
  <mc:AlternateContent xmlns:mc="http://schemas.openxmlformats.org/markup-compatibility/2006" xmlns:p14="http://schemas.microsoft.com/office/powerpoint/2010/main">
    <mc:Choice Requires="p14">
      <p:transition spd="slow" p14:dur="2000" advTm="42408"/>
    </mc:Choice>
    <mc:Fallback xmlns="">
      <p:transition spd="slow" advTm="424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15</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577628"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格子ベースアルゴリズム</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流体格子情報を用いて算出</a:t>
            </a:r>
          </a:p>
        </p:txBody>
      </p:sp>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pSp>
        <p:nvGrpSpPr>
          <p:cNvPr id="13" name="グループ化 12"/>
          <p:cNvGrpSpPr/>
          <p:nvPr/>
        </p:nvGrpSpPr>
        <p:grpSpPr>
          <a:xfrm>
            <a:off x="6336357" y="752161"/>
            <a:ext cx="2300586" cy="899418"/>
            <a:chOff x="6696197" y="852738"/>
            <a:chExt cx="1895581" cy="730843"/>
          </a:xfrm>
        </p:grpSpPr>
        <p:sp>
          <p:nvSpPr>
            <p:cNvPr id="48" name="正方形/長方形 47"/>
            <p:cNvSpPr/>
            <p:nvPr/>
          </p:nvSpPr>
          <p:spPr>
            <a:xfrm>
              <a:off x="6696197" y="852955"/>
              <a:ext cx="297226" cy="73062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粗視化粒子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49" name="正方形/長方形 48"/>
            <p:cNvSpPr/>
            <p:nvPr/>
          </p:nvSpPr>
          <p:spPr>
            <a:xfrm>
              <a:off x="8294884" y="852955"/>
              <a:ext cx="296894" cy="730626"/>
            </a:xfrm>
            <a:prstGeom prst="rect">
              <a:avLst/>
            </a:prstGeom>
            <a:solidFill>
              <a:schemeClr val="accent5">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実粒子</a:t>
              </a:r>
              <a:endParaRPr kumimoji="1" lang="en-US" altLang="ja-JP" sz="1050" dirty="0">
                <a:latin typeface="ヒラギノ丸ゴ Pro W4" panose="020F0400000000000000" pitchFamily="34" charset="-128"/>
                <a:ea typeface="ヒラギノ丸ゴ Pro W4" panose="020F0400000000000000" pitchFamily="34" charset="-128"/>
              </a:endParaRPr>
            </a:p>
          </p:txBody>
        </p:sp>
        <p:cxnSp>
          <p:nvCxnSpPr>
            <p:cNvPr id="50" name="直線矢印コネクタ 49"/>
            <p:cNvCxnSpPr>
              <a:cxnSpLocks/>
              <a:stCxn id="48" idx="3"/>
              <a:endCxn id="49" idx="1"/>
            </p:cNvCxnSpPr>
            <p:nvPr/>
          </p:nvCxnSpPr>
          <p:spPr>
            <a:xfrm>
              <a:off x="6993423" y="1218267"/>
              <a:ext cx="1301461" cy="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7059781" y="852954"/>
              <a:ext cx="334094" cy="7306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3" name="正方形/長方形 52"/>
            <p:cNvSpPr/>
            <p:nvPr/>
          </p:nvSpPr>
          <p:spPr>
            <a:xfrm>
              <a:off x="7032306"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形状</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変化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54" name="正方形/長方形 53"/>
            <p:cNvSpPr/>
            <p:nvPr/>
          </p:nvSpPr>
          <p:spPr>
            <a:xfrm>
              <a:off x="7465254" y="852738"/>
              <a:ext cx="334094" cy="73084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5" name="正方形/長方形 54"/>
            <p:cNvSpPr/>
            <p:nvPr/>
          </p:nvSpPr>
          <p:spPr>
            <a:xfrm>
              <a:off x="7865706" y="861294"/>
              <a:ext cx="334094" cy="72228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1" name="正方形/長方形 50"/>
            <p:cNvSpPr/>
            <p:nvPr/>
          </p:nvSpPr>
          <p:spPr>
            <a:xfrm>
              <a:off x="7088246" y="1261489"/>
              <a:ext cx="1083088" cy="12933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粒子ベース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52" name="正方形/長方形 51"/>
            <p:cNvSpPr/>
            <p:nvPr/>
          </p:nvSpPr>
          <p:spPr>
            <a:xfrm>
              <a:off x="7088130" y="1417792"/>
              <a:ext cx="1083088" cy="12933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latin typeface="ヒラギノ丸ゴ Pro W4" panose="020F0400000000000000" pitchFamily="34" charset="-128"/>
                  <a:ea typeface="ヒラギノ丸ゴ Pro W4" panose="020F0400000000000000" pitchFamily="34" charset="-128"/>
                </a:rPr>
                <a:t>格子ベース</a:t>
              </a:r>
              <a:endParaRPr kumimoji="1" lang="en-US" altLang="ja-JP" sz="1050" dirty="0">
                <a:latin typeface="ヒラギノ丸ゴ Pro W4" panose="020F0400000000000000" pitchFamily="34" charset="-128"/>
                <a:ea typeface="ヒラギノ丸ゴ Pro W4" panose="020F0400000000000000" pitchFamily="34" charset="-128"/>
              </a:endParaRPr>
            </a:p>
          </p:txBody>
        </p:sp>
        <p:sp>
          <p:nvSpPr>
            <p:cNvPr id="69" name="正方形/長方形 68"/>
            <p:cNvSpPr/>
            <p:nvPr/>
          </p:nvSpPr>
          <p:spPr>
            <a:xfrm>
              <a:off x="7435989" y="874231"/>
              <a:ext cx="392622" cy="338554"/>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移動拡散</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70" name="正方形/長方形 69"/>
            <p:cNvSpPr/>
            <p:nvPr/>
          </p:nvSpPr>
          <p:spPr>
            <a:xfrm>
              <a:off x="7835904" y="874231"/>
              <a:ext cx="392622" cy="337623"/>
            </a:xfrm>
            <a:prstGeom prst="rect">
              <a:avLst/>
            </a:prstGeom>
          </p:spPr>
          <p:txBody>
            <a:bodyPr wrap="square">
              <a:spAutoFit/>
            </a:bodyPr>
            <a:lstStyle/>
            <a:p>
              <a:pPr algn="ctr"/>
              <a:r>
                <a:rPr kumimoji="1" lang="ja-JP" altLang="en-US" sz="1050" dirty="0">
                  <a:solidFill>
                    <a:schemeClr val="bg1"/>
                  </a:solidFill>
                  <a:latin typeface="ヒラギノ丸ゴ Pro W4" panose="020F0400000000000000" pitchFamily="34" charset="-128"/>
                  <a:ea typeface="ヒラギノ丸ゴ Pro W4" panose="020F0400000000000000" pitchFamily="34" charset="-128"/>
                </a:rPr>
                <a:t>効率化</a:t>
              </a:r>
              <a:endParaRPr kumimoji="1" lang="en-US" altLang="ja-JP" sz="1050" dirty="0">
                <a:solidFill>
                  <a:schemeClr val="bg1"/>
                </a:solidFill>
                <a:latin typeface="ヒラギノ丸ゴ Pro W4" panose="020F0400000000000000" pitchFamily="34" charset="-128"/>
                <a:ea typeface="ヒラギノ丸ゴ Pro W4" panose="020F0400000000000000" pitchFamily="34" charset="-128"/>
              </a:endParaRPr>
            </a:p>
          </p:txBody>
        </p:sp>
      </p:grpSp>
      <p:pic>
        <p:nvPicPr>
          <p:cNvPr id="4098" name="Picture 2" descr="名称未設定-6"/>
          <p:cNvPicPr>
            <a:picLocks noChangeAspect="1" noChangeArrowheads="1"/>
          </p:cNvPicPr>
          <p:nvPr/>
        </p:nvPicPr>
        <p:blipFill>
          <a:blip r:embed="rId7">
            <a:extLst>
              <a:ext uri="{28A0092B-C50C-407E-A947-70E740481C1C}">
                <a14:useLocalDpi xmlns:a14="http://schemas.microsoft.com/office/drawing/2010/main" val="0"/>
              </a:ext>
            </a:extLst>
          </a:blip>
          <a:srcRect l="23978" t="20100" r="28349" b="5779"/>
          <a:stretch>
            <a:fillRect/>
          </a:stretch>
        </p:blipFill>
        <p:spPr bwMode="auto">
          <a:xfrm>
            <a:off x="6310149" y="1684759"/>
            <a:ext cx="2011406" cy="175553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線コネクタ 30"/>
          <p:cNvCxnSpPr>
            <a:cxnSpLocks/>
          </p:cNvCxnSpPr>
          <p:nvPr/>
        </p:nvCxnSpPr>
        <p:spPr>
          <a:xfrm>
            <a:off x="1014412" y="1926454"/>
            <a:ext cx="0" cy="1289298"/>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1047751" y="1859919"/>
            <a:ext cx="5000626" cy="584775"/>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格子ベースアルゴリズムでは重心位置を求める際、流体格子の空隙率の勾配を用いる。</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mc:AlternateContent xmlns:mc="http://schemas.openxmlformats.org/markup-compatibility/2006" xmlns:a14="http://schemas.microsoft.com/office/drawing/2010/main">
        <mc:Choice Requires="a14">
          <p:sp>
            <p:nvSpPr>
              <p:cNvPr id="35" name="正方形/長方形 34"/>
              <p:cNvSpPr/>
              <p:nvPr/>
            </p:nvSpPr>
            <p:spPr>
              <a:xfrm>
                <a:off x="1109895" y="2696765"/>
                <a:ext cx="2874313" cy="395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ja-JP" b="1" i="1" smtClean="0">
                              <a:solidFill>
                                <a:schemeClr val="tx1">
                                  <a:lumMod val="65000"/>
                                  <a:lumOff val="35000"/>
                                </a:schemeClr>
                              </a:solidFill>
                              <a:latin typeface="Cambria Math" panose="02040503050406030204" pitchFamily="18" charset="0"/>
                            </a:rPr>
                          </m:ctrlPr>
                        </m:sSubPr>
                        <m:e>
                          <m:r>
                            <a:rPr lang="en-US" altLang="ja-JP" b="1" i="0">
                              <a:solidFill>
                                <a:schemeClr val="tx1">
                                  <a:lumMod val="65000"/>
                                  <a:lumOff val="35000"/>
                                </a:schemeClr>
                              </a:solidFill>
                              <a:latin typeface="Cambria Math" panose="02040503050406030204" pitchFamily="18" charset="0"/>
                            </a:rPr>
                            <m:t>𝐆</m:t>
                          </m:r>
                        </m:e>
                        <m:sub>
                          <m:r>
                            <a:rPr lang="en-US" altLang="ja-JP" b="1" i="0">
                              <a:solidFill>
                                <a:schemeClr val="tx1">
                                  <a:lumMod val="65000"/>
                                  <a:lumOff val="35000"/>
                                </a:schemeClr>
                              </a:solidFill>
                              <a:latin typeface="Cambria Math" panose="02040503050406030204" pitchFamily="18" charset="0"/>
                            </a:rPr>
                            <m:t>𝐚𝐫</m:t>
                          </m:r>
                        </m:sub>
                      </m:sSub>
                      <m:r>
                        <a:rPr lang="en-US" altLang="ja-JP" b="1" i="1">
                          <a:solidFill>
                            <a:schemeClr val="tx1">
                              <a:lumMod val="65000"/>
                              <a:lumOff val="35000"/>
                            </a:schemeClr>
                          </a:solidFill>
                          <a:latin typeface="Cambria Math" panose="02040503050406030204" pitchFamily="18" charset="0"/>
                        </a:rPr>
                        <m:t>=−</m:t>
                      </m:r>
                      <m:sSub>
                        <m:sSubPr>
                          <m:ctrlPr>
                            <a:rPr lang="ja-JP" altLang="ja-JP" i="1">
                              <a:solidFill>
                                <a:schemeClr val="tx1">
                                  <a:lumMod val="65000"/>
                                  <a:lumOff val="35000"/>
                                </a:schemeClr>
                              </a:solidFill>
                              <a:latin typeface="Cambria Math" panose="02040503050406030204" pitchFamily="18" charset="0"/>
                            </a:rPr>
                          </m:ctrlPr>
                        </m:sSubPr>
                        <m:e>
                          <m:r>
                            <a:rPr lang="en-US" altLang="ja-JP" i="1">
                              <a:solidFill>
                                <a:schemeClr val="tx1">
                                  <a:lumMod val="65000"/>
                                  <a:lumOff val="35000"/>
                                </a:schemeClr>
                              </a:solidFill>
                              <a:latin typeface="Cambria Math" panose="02040503050406030204" pitchFamily="18" charset="0"/>
                            </a:rPr>
                            <m:t>𝐿</m:t>
                          </m:r>
                        </m:e>
                        <m:sub>
                          <m:r>
                            <a:rPr lang="en-US" altLang="ja-JP" i="1">
                              <a:solidFill>
                                <a:schemeClr val="tx1">
                                  <a:lumMod val="65000"/>
                                  <a:lumOff val="35000"/>
                                </a:schemeClr>
                              </a:solidFill>
                              <a:latin typeface="Cambria Math" panose="02040503050406030204" pitchFamily="18" charset="0"/>
                            </a:rPr>
                            <m:t>𝑓𝑙𝑢𝑖𝑑</m:t>
                          </m:r>
                        </m:sub>
                      </m:sSub>
                      <m:r>
                        <a:rPr lang="en-US" altLang="ja-JP" i="1">
                          <a:solidFill>
                            <a:schemeClr val="tx1">
                              <a:lumMod val="65000"/>
                              <a:lumOff val="35000"/>
                            </a:schemeClr>
                          </a:solidFill>
                          <a:latin typeface="Cambria Math" panose="02040503050406030204" pitchFamily="18" charset="0"/>
                        </a:rPr>
                        <m:t>∙</m:t>
                      </m:r>
                      <m:sSub>
                        <m:sSubPr>
                          <m:ctrlPr>
                            <a:rPr lang="ja-JP" altLang="ja-JP" i="1">
                              <a:solidFill>
                                <a:schemeClr val="tx1">
                                  <a:lumMod val="65000"/>
                                  <a:lumOff val="35000"/>
                                </a:schemeClr>
                              </a:solidFill>
                              <a:latin typeface="Cambria Math" panose="02040503050406030204" pitchFamily="18" charset="0"/>
                            </a:rPr>
                          </m:ctrlPr>
                        </m:sSubPr>
                        <m:e>
                          <m:r>
                            <a:rPr lang="en-US" altLang="ja-JP" i="1">
                              <a:solidFill>
                                <a:schemeClr val="tx1">
                                  <a:lumMod val="65000"/>
                                  <a:lumOff val="35000"/>
                                </a:schemeClr>
                              </a:solidFill>
                              <a:latin typeface="Cambria Math" panose="02040503050406030204" pitchFamily="18" charset="0"/>
                            </a:rPr>
                            <m:t>𝑅</m:t>
                          </m:r>
                        </m:e>
                        <m:sub>
                          <m:r>
                            <a:rPr lang="en-US" altLang="ja-JP" i="1">
                              <a:solidFill>
                                <a:schemeClr val="tx1">
                                  <a:lumMod val="65000"/>
                                  <a:lumOff val="35000"/>
                                </a:schemeClr>
                              </a:solidFill>
                              <a:latin typeface="Cambria Math" panose="02040503050406030204" pitchFamily="18" charset="0"/>
                            </a:rPr>
                            <m:t>𝐿𝑅</m:t>
                          </m:r>
                        </m:sub>
                      </m:sSub>
                      <m:r>
                        <m:rPr>
                          <m:sty m:val="p"/>
                        </m:rPr>
                        <a:rPr lang="en-US" altLang="ja-JP">
                          <a:solidFill>
                            <a:schemeClr val="tx1">
                              <a:lumMod val="65000"/>
                              <a:lumOff val="35000"/>
                            </a:schemeClr>
                          </a:solidFill>
                          <a:latin typeface="Cambria Math" panose="02040503050406030204" pitchFamily="18" charset="0"/>
                        </a:rPr>
                        <m:t>grad</m:t>
                      </m:r>
                      <m:d>
                        <m:dPr>
                          <m:ctrlPr>
                            <a:rPr lang="ja-JP" altLang="ja-JP" i="1">
                              <a:solidFill>
                                <a:schemeClr val="tx1">
                                  <a:lumMod val="65000"/>
                                  <a:lumOff val="35000"/>
                                </a:schemeClr>
                              </a:solidFill>
                              <a:latin typeface="Cambria Math" panose="02040503050406030204" pitchFamily="18" charset="0"/>
                            </a:rPr>
                          </m:ctrlPr>
                        </m:dPr>
                        <m:e>
                          <m:r>
                            <a:rPr lang="en-US" altLang="ja-JP" i="1">
                              <a:solidFill>
                                <a:schemeClr val="tx1">
                                  <a:lumMod val="65000"/>
                                  <a:lumOff val="35000"/>
                                </a:schemeClr>
                              </a:solidFill>
                              <a:latin typeface="Cambria Math" panose="02040503050406030204" pitchFamily="18" charset="0"/>
                            </a:rPr>
                            <m:t>𝜖</m:t>
                          </m:r>
                        </m:e>
                      </m:d>
                    </m:oMath>
                  </m:oMathPara>
                </a14:m>
                <a:endParaRPr lang="ja-JP" altLang="en-US" dirty="0">
                  <a:solidFill>
                    <a:schemeClr val="tx1">
                      <a:lumMod val="65000"/>
                      <a:lumOff val="35000"/>
                    </a:schemeClr>
                  </a:solidFill>
                </a:endParaRPr>
              </a:p>
            </p:txBody>
          </p:sp>
        </mc:Choice>
        <mc:Fallback xmlns="">
          <p:sp>
            <p:nvSpPr>
              <p:cNvPr id="35" name="正方形/長方形 34"/>
              <p:cNvSpPr>
                <a:spLocks noRot="1" noChangeAspect="1" noMove="1" noResize="1" noEditPoints="1" noAdjustHandles="1" noChangeArrowheads="1" noChangeShapeType="1" noTextEdit="1"/>
              </p:cNvSpPr>
              <p:nvPr/>
            </p:nvSpPr>
            <p:spPr>
              <a:xfrm>
                <a:off x="1109895" y="2696765"/>
                <a:ext cx="2874313" cy="395558"/>
              </a:xfrm>
              <a:prstGeom prst="rect">
                <a:avLst/>
              </a:prstGeom>
              <a:blipFill>
                <a:blip r:embed="rId11"/>
                <a:stretch>
                  <a:fillRect b="-9231"/>
                </a:stretch>
              </a:blipFill>
            </p:spPr>
            <p:txBody>
              <a:bodyPr/>
              <a:lstStyle/>
              <a:p>
                <a:r>
                  <a:rPr lang="ja-JP" altLang="en-US">
                    <a:noFill/>
                  </a:rPr>
                  <a:t> </a:t>
                </a:r>
              </a:p>
            </p:txBody>
          </p:sp>
        </mc:Fallback>
      </mc:AlternateContent>
      <p:sp>
        <p:nvSpPr>
          <p:cNvPr id="36" name="テキスト ボックス 35"/>
          <p:cNvSpPr txBox="1"/>
          <p:nvPr/>
        </p:nvSpPr>
        <p:spPr>
          <a:xfrm>
            <a:off x="528637" y="3538117"/>
            <a:ext cx="6451724"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効率化には</a:t>
            </a:r>
            <a:r>
              <a:rPr kumimoji="1" lang="en-US" altLang="ja-JP" sz="2000" dirty="0">
                <a:solidFill>
                  <a:schemeClr val="accent2"/>
                </a:solidFill>
                <a:latin typeface="源ノ角ゴシック JP Regular" panose="020B0500000000000000" pitchFamily="34" charset="-128"/>
                <a:ea typeface="源ノ角ゴシック JP Regular" panose="020B0500000000000000" pitchFamily="34" charset="-128"/>
              </a:rPr>
              <a:t>3D Flood-Filling</a:t>
            </a:r>
            <a:r>
              <a:rPr kumimoji="1" lang="en-US" altLang="ja-JP" sz="2000" baseline="30000" dirty="0">
                <a:solidFill>
                  <a:schemeClr val="accent2"/>
                </a:solidFill>
                <a:latin typeface="源ノ角ゴシック JP Regular" panose="020B0500000000000000" pitchFamily="34" charset="-128"/>
                <a:ea typeface="源ノ角ゴシック JP Regular" panose="020B0500000000000000" pitchFamily="34" charset="-128"/>
              </a:rPr>
              <a:t>[5]</a:t>
            </a: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を用いる</a:t>
            </a:r>
          </a:p>
        </p:txBody>
      </p:sp>
      <p:cxnSp>
        <p:nvCxnSpPr>
          <p:cNvPr id="37" name="直線コネクタ 36"/>
          <p:cNvCxnSpPr>
            <a:cxnSpLocks/>
          </p:cNvCxnSpPr>
          <p:nvPr/>
        </p:nvCxnSpPr>
        <p:spPr>
          <a:xfrm>
            <a:off x="1014411" y="4110360"/>
            <a:ext cx="0" cy="1597981"/>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1047750" y="4032625"/>
            <a:ext cx="4520838" cy="1077218"/>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濃度の高い格子を「壁」とし、壁の内側の粒子を削除する。その内外判定を</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3</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次元空間のボクセルを塗りつぶす問題に置き換え、そのアルゴリズムを用いる。</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p:sp>
        <p:nvSpPr>
          <p:cNvPr id="2" name="正方形/長方形 1"/>
          <p:cNvSpPr/>
          <p:nvPr/>
        </p:nvSpPr>
        <p:spPr>
          <a:xfrm>
            <a:off x="876779" y="6048574"/>
            <a:ext cx="6103582" cy="261610"/>
          </a:xfrm>
          <a:prstGeom prst="rect">
            <a:avLst/>
          </a:prstGeom>
        </p:spPr>
        <p:txBody>
          <a:bodyPr wrap="square">
            <a:spAutoFit/>
          </a:bodyPr>
          <a:lstStyle/>
          <a:p>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[5] Feng and </a:t>
            </a:r>
            <a:r>
              <a:rPr lang="en-US" altLang="ja-JP" sz="11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Seah</a:t>
            </a:r>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1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Gr. 1998</a:t>
            </a:r>
            <a:endParaRPr lang="ja-JP" altLang="en-US"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endParaRPr>
          </a:p>
        </p:txBody>
      </p:sp>
      <mc:AlternateContent xmlns:mc="http://schemas.openxmlformats.org/markup-compatibility/2006" xmlns:a14="http://schemas.microsoft.com/office/drawing/2010/main">
        <mc:Choice Requires="a14">
          <p:sp>
            <p:nvSpPr>
              <p:cNvPr id="39" name="正方形/長方形 38"/>
              <p:cNvSpPr/>
              <p:nvPr/>
            </p:nvSpPr>
            <p:spPr>
              <a:xfrm>
                <a:off x="1326999" y="5538112"/>
                <a:ext cx="22583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tx1">
                              <a:lumMod val="65000"/>
                              <a:lumOff val="35000"/>
                            </a:schemeClr>
                          </a:solidFill>
                          <a:latin typeface="Cambria Math" panose="02040503050406030204" pitchFamily="18" charset="0"/>
                        </a:rPr>
                        <m:t>such</m:t>
                      </m:r>
                      <m:r>
                        <a:rPr lang="en-US" altLang="ja-JP" b="0" i="0" smtClean="0">
                          <a:solidFill>
                            <a:schemeClr val="tx1">
                              <a:lumMod val="65000"/>
                              <a:lumOff val="35000"/>
                            </a:schemeClr>
                          </a:solidFill>
                          <a:latin typeface="Cambria Math" panose="02040503050406030204" pitchFamily="18" charset="0"/>
                        </a:rPr>
                        <m:t> </m:t>
                      </m:r>
                      <m:r>
                        <m:rPr>
                          <m:sty m:val="p"/>
                        </m:rPr>
                        <a:rPr lang="en-US" altLang="ja-JP" b="0" i="0" smtClean="0">
                          <a:solidFill>
                            <a:schemeClr val="tx1">
                              <a:lumMod val="65000"/>
                              <a:lumOff val="35000"/>
                            </a:schemeClr>
                          </a:solidFill>
                          <a:latin typeface="Cambria Math" panose="02040503050406030204" pitchFamily="18" charset="0"/>
                        </a:rPr>
                        <m:t>that</m:t>
                      </m:r>
                      <m:r>
                        <a:rPr lang="en-US" altLang="ja-JP" b="0" i="1" smtClean="0">
                          <a:solidFill>
                            <a:schemeClr val="tx1">
                              <a:lumMod val="65000"/>
                              <a:lumOff val="35000"/>
                            </a:schemeClr>
                          </a:solidFill>
                          <a:latin typeface="Cambria Math" panose="02040503050406030204" pitchFamily="18" charset="0"/>
                        </a:rPr>
                        <m:t> </m:t>
                      </m:r>
                      <m:r>
                        <a:rPr lang="en-US" altLang="ja-JP" i="1" smtClean="0">
                          <a:solidFill>
                            <a:schemeClr val="tx1">
                              <a:lumMod val="65000"/>
                              <a:lumOff val="35000"/>
                            </a:schemeClr>
                          </a:solidFill>
                          <a:latin typeface="Cambria Math" panose="02040503050406030204" pitchFamily="18" charset="0"/>
                        </a:rPr>
                        <m:t>𝜙</m:t>
                      </m:r>
                      <m:r>
                        <a:rPr lang="ja-JP" altLang="en-US" i="0">
                          <a:solidFill>
                            <a:schemeClr val="tx1">
                              <a:lumMod val="65000"/>
                              <a:lumOff val="35000"/>
                            </a:schemeClr>
                          </a:solidFill>
                          <a:latin typeface="Cambria Math" panose="02040503050406030204" pitchFamily="18" charset="0"/>
                        </a:rPr>
                        <m:t>=</m:t>
                      </m:r>
                      <m:r>
                        <a:rPr lang="en-US" altLang="ja-JP" b="0" i="1" smtClean="0">
                          <a:solidFill>
                            <a:schemeClr val="tx1">
                              <a:lumMod val="65000"/>
                              <a:lumOff val="35000"/>
                            </a:schemeClr>
                          </a:solidFill>
                          <a:latin typeface="Cambria Math" panose="02040503050406030204" pitchFamily="18" charset="0"/>
                        </a:rPr>
                        <m:t>1−</m:t>
                      </m:r>
                      <m:r>
                        <a:rPr lang="en-US" altLang="ja-JP" b="0" i="1" smtClean="0">
                          <a:solidFill>
                            <a:schemeClr val="tx1">
                              <a:lumMod val="65000"/>
                              <a:lumOff val="35000"/>
                            </a:schemeClr>
                          </a:solidFill>
                          <a:latin typeface="Cambria Math" panose="02040503050406030204" pitchFamily="18" charset="0"/>
                        </a:rPr>
                        <m:t>𝜖</m:t>
                      </m:r>
                    </m:oMath>
                  </m:oMathPara>
                </a14:m>
                <a:endParaRPr lang="ja-JP" altLang="en-US" dirty="0">
                  <a:solidFill>
                    <a:schemeClr val="tx1">
                      <a:lumMod val="65000"/>
                      <a:lumOff val="35000"/>
                    </a:schemeClr>
                  </a:solidFill>
                </a:endParaRPr>
              </a:p>
            </p:txBody>
          </p:sp>
        </mc:Choice>
        <mc:Fallback xmlns="">
          <p:sp>
            <p:nvSpPr>
              <p:cNvPr id="39" name="正方形/長方形 38"/>
              <p:cNvSpPr>
                <a:spLocks noRot="1" noChangeAspect="1" noMove="1" noResize="1" noEditPoints="1" noAdjustHandles="1" noChangeArrowheads="1" noChangeShapeType="1" noTextEdit="1"/>
              </p:cNvSpPr>
              <p:nvPr/>
            </p:nvSpPr>
            <p:spPr>
              <a:xfrm>
                <a:off x="1326999" y="5538112"/>
                <a:ext cx="2258375" cy="369332"/>
              </a:xfrm>
              <a:prstGeom prst="rect">
                <a:avLst/>
              </a:prstGeom>
              <a:blipFill>
                <a:blip r:embed="rId12"/>
                <a:stretch>
                  <a:fillRect b="-114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正方形/長方形 39"/>
              <p:cNvSpPr/>
              <p:nvPr/>
            </p:nvSpPr>
            <p:spPr>
              <a:xfrm>
                <a:off x="1047751" y="5150497"/>
                <a:ext cx="3029419" cy="369332"/>
              </a:xfrm>
              <a:prstGeom prst="rect">
                <a:avLst/>
              </a:prstGeom>
            </p:spPr>
            <p:txBody>
              <a:bodyPr wrap="none">
                <a:spAutoFit/>
              </a:bodyPr>
              <a:lstStyle/>
              <a:p>
                <a14:m>
                  <m:oMath xmlns:m="http://schemas.openxmlformats.org/officeDocument/2006/math">
                    <m:sSub>
                      <m:sSubPr>
                        <m:ctrlPr>
                          <a:rPr lang="en-US" altLang="ja-JP" b="0" i="1" smtClean="0">
                            <a:solidFill>
                              <a:schemeClr val="tx1">
                                <a:lumMod val="65000"/>
                                <a:lumOff val="35000"/>
                              </a:schemeClr>
                            </a:solidFill>
                            <a:latin typeface="Cambria Math" panose="02040503050406030204" pitchFamily="18" charset="0"/>
                          </a:rPr>
                        </m:ctrlPr>
                      </m:sSubPr>
                      <m:e>
                        <m:r>
                          <a:rPr lang="en-US" altLang="ja-JP" i="1" smtClean="0">
                            <a:solidFill>
                              <a:schemeClr val="tx1">
                                <a:lumMod val="65000"/>
                                <a:lumOff val="35000"/>
                              </a:schemeClr>
                            </a:solidFill>
                            <a:latin typeface="Cambria Math" panose="02040503050406030204" pitchFamily="18" charset="0"/>
                          </a:rPr>
                          <m:t>𝜙</m:t>
                        </m:r>
                      </m:e>
                      <m:sub>
                        <m:r>
                          <a:rPr lang="en-US" altLang="ja-JP" b="0" i="1" smtClean="0">
                            <a:solidFill>
                              <a:schemeClr val="tx1">
                                <a:lumMod val="65000"/>
                                <a:lumOff val="35000"/>
                              </a:schemeClr>
                            </a:solidFill>
                            <a:latin typeface="Cambria Math" panose="02040503050406030204" pitchFamily="18" charset="0"/>
                          </a:rPr>
                          <m:t>𝑤𝑎𝑙𝑙</m:t>
                        </m:r>
                      </m:sub>
                    </m:sSub>
                    <m:r>
                      <a:rPr lang="en-US" altLang="ja-JP" b="0" i="1" smtClean="0">
                        <a:solidFill>
                          <a:schemeClr val="tx1">
                            <a:lumMod val="65000"/>
                            <a:lumOff val="35000"/>
                          </a:schemeClr>
                        </a:solidFill>
                        <a:latin typeface="Cambria Math" panose="02040503050406030204" pitchFamily="18" charset="0"/>
                      </a:rPr>
                      <m:t>&lt;</m:t>
                    </m:r>
                    <m:r>
                      <a:rPr lang="en-US" altLang="ja-JP" b="0" i="1" smtClean="0">
                        <a:solidFill>
                          <a:schemeClr val="tx1">
                            <a:lumMod val="65000"/>
                            <a:lumOff val="35000"/>
                          </a:schemeClr>
                        </a:solidFill>
                        <a:latin typeface="Cambria Math" panose="02040503050406030204" pitchFamily="18" charset="0"/>
                      </a:rPr>
                      <m:t>𝜙</m:t>
                    </m:r>
                  </m:oMath>
                </a14:m>
                <a:r>
                  <a:rPr lang="ja-JP" altLang="en-US"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ならば壁とみなす</a:t>
                </a:r>
              </a:p>
            </p:txBody>
          </p:sp>
        </mc:Choice>
        <mc:Fallback xmlns="">
          <p:sp>
            <p:nvSpPr>
              <p:cNvPr id="40" name="正方形/長方形 39"/>
              <p:cNvSpPr>
                <a:spLocks noRot="1" noChangeAspect="1" noMove="1" noResize="1" noEditPoints="1" noAdjustHandles="1" noChangeArrowheads="1" noChangeShapeType="1" noTextEdit="1"/>
              </p:cNvSpPr>
              <p:nvPr/>
            </p:nvSpPr>
            <p:spPr>
              <a:xfrm>
                <a:off x="1047751" y="5150497"/>
                <a:ext cx="3029419" cy="369332"/>
              </a:xfrm>
              <a:prstGeom prst="rect">
                <a:avLst/>
              </a:prstGeom>
              <a:blipFill>
                <a:blip r:embed="rId13"/>
                <a:stretch>
                  <a:fillRect l="-604" t="-10000" r="-1207" b="-26667"/>
                </a:stretch>
              </a:blipFill>
            </p:spPr>
            <p:txBody>
              <a:bodyPr/>
              <a:lstStyle/>
              <a:p>
                <a:r>
                  <a:rPr lang="ja-JP" altLang="en-US">
                    <a:noFill/>
                  </a:rPr>
                  <a:t> </a:t>
                </a:r>
              </a:p>
            </p:txBody>
          </p:sp>
        </mc:Fallback>
      </mc:AlternateContent>
      <p:pic>
        <p:nvPicPr>
          <p:cNvPr id="33" name="図 32"/>
          <p:cNvPicPr>
            <a:picLocks noChangeAspect="1"/>
          </p:cNvPicPr>
          <p:nvPr/>
        </p:nvPicPr>
        <p:blipFill rotWithShape="1">
          <a:blip r:embed="rId14" cstate="print">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grpSp>
        <p:nvGrpSpPr>
          <p:cNvPr id="6" name="グループ化 5"/>
          <p:cNvGrpSpPr/>
          <p:nvPr/>
        </p:nvGrpSpPr>
        <p:grpSpPr>
          <a:xfrm>
            <a:off x="5659826" y="3616735"/>
            <a:ext cx="3312051" cy="1661451"/>
            <a:chOff x="6094607" y="3400582"/>
            <a:chExt cx="2871124" cy="1440265"/>
          </a:xfrm>
        </p:grpSpPr>
        <p:pic>
          <p:nvPicPr>
            <p:cNvPr id="3" name="図 2"/>
            <p:cNvPicPr>
              <a:picLocks noChangeAspect="1"/>
            </p:cNvPicPr>
            <p:nvPr/>
          </p:nvPicPr>
          <p:blipFill rotWithShape="1">
            <a:blip r:embed="rId16">
              <a:extLst>
                <a:ext uri="{28A0092B-C50C-407E-A947-70E740481C1C}">
                  <a14:useLocalDpi xmlns:a14="http://schemas.microsoft.com/office/drawing/2010/main" val="0"/>
                </a:ext>
              </a:extLst>
            </a:blip>
            <a:srcRect t="47478" r="49908"/>
            <a:stretch/>
          </p:blipFill>
          <p:spPr>
            <a:xfrm>
              <a:off x="6949918" y="3401871"/>
              <a:ext cx="2015813" cy="1188318"/>
            </a:xfrm>
            <a:prstGeom prst="rect">
              <a:avLst/>
            </a:prstGeom>
          </p:spPr>
        </p:pic>
        <mc:AlternateContent xmlns:mc="http://schemas.openxmlformats.org/markup-compatibility/2006" xmlns:a14="http://schemas.microsoft.com/office/drawing/2010/main">
          <mc:Choice Requires="a14">
            <p:sp>
              <p:nvSpPr>
                <p:cNvPr id="5" name="正方形/長方形 4"/>
                <p:cNvSpPr/>
                <p:nvPr/>
              </p:nvSpPr>
              <p:spPr>
                <a:xfrm>
                  <a:off x="7908398" y="4471515"/>
                  <a:ext cx="950197" cy="369332"/>
                </a:xfrm>
                <a:prstGeom prst="rect">
                  <a:avLst/>
                </a:prstGeom>
              </p:spPr>
              <p:txBody>
                <a:bodyPr wrap="none">
                  <a:spAutoFit/>
                </a:bodyPr>
                <a:lstStyle/>
                <a:p>
                  <a14:m>
                    <m:oMath xmlns:m="http://schemas.openxmlformats.org/officeDocument/2006/math">
                      <m:sSub>
                        <m:sSubPr>
                          <m:ctrlPr>
                            <a:rPr lang="en-US" altLang="ja-JP" i="1">
                              <a:solidFill>
                                <a:schemeClr val="tx1">
                                  <a:lumMod val="65000"/>
                                  <a:lumOff val="35000"/>
                                </a:schemeClr>
                              </a:solidFill>
                              <a:latin typeface="Cambria Math" panose="02040503050406030204" pitchFamily="18" charset="0"/>
                            </a:rPr>
                          </m:ctrlPr>
                        </m:sSubPr>
                        <m:e>
                          <m:r>
                            <a:rPr lang="en-US" altLang="ja-JP" i="1">
                              <a:solidFill>
                                <a:schemeClr val="tx1">
                                  <a:lumMod val="65000"/>
                                  <a:lumOff val="35000"/>
                                </a:schemeClr>
                              </a:solidFill>
                              <a:latin typeface="Cambria Math" panose="02040503050406030204" pitchFamily="18" charset="0"/>
                            </a:rPr>
                            <m:t>𝜙</m:t>
                          </m:r>
                        </m:e>
                        <m:sub>
                          <m:r>
                            <a:rPr lang="en-US" altLang="ja-JP" i="1">
                              <a:solidFill>
                                <a:schemeClr val="tx1">
                                  <a:lumMod val="65000"/>
                                  <a:lumOff val="35000"/>
                                </a:schemeClr>
                              </a:solidFill>
                              <a:latin typeface="Cambria Math" panose="02040503050406030204" pitchFamily="18" charset="0"/>
                            </a:rPr>
                            <m:t>𝑤𝑎𝑙𝑙</m:t>
                          </m:r>
                        </m:sub>
                      </m:sSub>
                    </m:oMath>
                  </a14:m>
                  <a:r>
                    <a:rPr lang="ja-JP" altLang="en-US" dirty="0">
                      <a:solidFill>
                        <a:schemeClr val="accent5"/>
                      </a:solidFill>
                      <a:latin typeface="源ノ角ゴシック JP Normal" panose="020B0400000000000000" pitchFamily="34" charset="-128"/>
                      <a:ea typeface="源ノ角ゴシック JP Normal" panose="020B0400000000000000" pitchFamily="34" charset="-128"/>
                    </a:rPr>
                    <a:t>小</a:t>
                  </a:r>
                </a:p>
              </p:txBody>
            </p:sp>
          </mc:Choice>
          <mc:Fallback xmlns="">
            <p:sp>
              <p:nvSpPr>
                <p:cNvPr id="5" name="正方形/長方形 4"/>
                <p:cNvSpPr>
                  <a:spLocks noRot="1" noChangeAspect="1" noMove="1" noResize="1" noEditPoints="1" noAdjustHandles="1" noChangeArrowheads="1" noChangeShapeType="1" noTextEdit="1"/>
                </p:cNvSpPr>
                <p:nvPr/>
              </p:nvSpPr>
              <p:spPr>
                <a:xfrm>
                  <a:off x="7908398" y="4471515"/>
                  <a:ext cx="950197" cy="369332"/>
                </a:xfrm>
                <a:prstGeom prst="rect">
                  <a:avLst/>
                </a:prstGeom>
                <a:blipFill>
                  <a:blip r:embed="rId17"/>
                  <a:stretch>
                    <a:fillRect l="-1676" t="-8571" b="-8571"/>
                  </a:stretch>
                </a:blipFill>
              </p:spPr>
              <p:txBody>
                <a:bodyPr/>
                <a:lstStyle/>
                <a:p>
                  <a:r>
                    <a:rPr lang="ja-JP" altLang="en-US">
                      <a:noFill/>
                    </a:rPr>
                    <a:t> </a:t>
                  </a:r>
                </a:p>
              </p:txBody>
            </p:sp>
          </mc:Fallback>
        </mc:AlternateContent>
        <p:pic>
          <p:nvPicPr>
            <p:cNvPr id="44" name="図 43"/>
            <p:cNvPicPr>
              <a:picLocks noChangeAspect="1"/>
            </p:cNvPicPr>
            <p:nvPr/>
          </p:nvPicPr>
          <p:blipFill rotWithShape="1">
            <a:blip r:embed="rId16">
              <a:extLst>
                <a:ext uri="{28A0092B-C50C-407E-A947-70E740481C1C}">
                  <a14:useLocalDpi xmlns:a14="http://schemas.microsoft.com/office/drawing/2010/main" val="0"/>
                </a:ext>
              </a:extLst>
            </a:blip>
            <a:srcRect l="50092" t="47478"/>
            <a:stretch/>
          </p:blipFill>
          <p:spPr>
            <a:xfrm>
              <a:off x="6094607" y="3400582"/>
              <a:ext cx="2008409" cy="1188318"/>
            </a:xfrm>
            <a:prstGeom prst="rect">
              <a:avLst/>
            </a:prstGeom>
          </p:spPr>
        </p:pic>
        <mc:AlternateContent xmlns:mc="http://schemas.openxmlformats.org/markup-compatibility/2006" xmlns:a14="http://schemas.microsoft.com/office/drawing/2010/main">
          <mc:Choice Requires="a14">
            <p:sp>
              <p:nvSpPr>
                <p:cNvPr id="45" name="正方形/長方形 44"/>
                <p:cNvSpPr/>
                <p:nvPr/>
              </p:nvSpPr>
              <p:spPr>
                <a:xfrm>
                  <a:off x="6353703" y="4471515"/>
                  <a:ext cx="950197" cy="369332"/>
                </a:xfrm>
                <a:prstGeom prst="rect">
                  <a:avLst/>
                </a:prstGeom>
              </p:spPr>
              <p:txBody>
                <a:bodyPr wrap="none">
                  <a:spAutoFit/>
                </a:bodyPr>
                <a:lstStyle/>
                <a:p>
                  <a14:m>
                    <m:oMath xmlns:m="http://schemas.openxmlformats.org/officeDocument/2006/math">
                      <m:sSub>
                        <m:sSubPr>
                          <m:ctrlPr>
                            <a:rPr lang="en-US" altLang="ja-JP" i="1">
                              <a:solidFill>
                                <a:schemeClr val="tx1">
                                  <a:lumMod val="65000"/>
                                  <a:lumOff val="35000"/>
                                </a:schemeClr>
                              </a:solidFill>
                              <a:latin typeface="Cambria Math" panose="02040503050406030204" pitchFamily="18" charset="0"/>
                            </a:rPr>
                          </m:ctrlPr>
                        </m:sSubPr>
                        <m:e>
                          <m:r>
                            <a:rPr lang="en-US" altLang="ja-JP" i="1">
                              <a:solidFill>
                                <a:schemeClr val="tx1">
                                  <a:lumMod val="65000"/>
                                  <a:lumOff val="35000"/>
                                </a:schemeClr>
                              </a:solidFill>
                              <a:latin typeface="Cambria Math" panose="02040503050406030204" pitchFamily="18" charset="0"/>
                            </a:rPr>
                            <m:t>𝜙</m:t>
                          </m:r>
                        </m:e>
                        <m:sub>
                          <m:r>
                            <a:rPr lang="en-US" altLang="ja-JP" i="1">
                              <a:solidFill>
                                <a:schemeClr val="tx1">
                                  <a:lumMod val="65000"/>
                                  <a:lumOff val="35000"/>
                                </a:schemeClr>
                              </a:solidFill>
                              <a:latin typeface="Cambria Math" panose="02040503050406030204" pitchFamily="18" charset="0"/>
                            </a:rPr>
                            <m:t>𝑤𝑎𝑙𝑙</m:t>
                          </m:r>
                        </m:sub>
                      </m:sSub>
                    </m:oMath>
                  </a14:m>
                  <a:r>
                    <a:rPr lang="ja-JP" altLang="en-US" dirty="0">
                      <a:solidFill>
                        <a:schemeClr val="accent2"/>
                      </a:solidFill>
                      <a:latin typeface="源ノ角ゴシック JP Normal" panose="020B0400000000000000" pitchFamily="34" charset="-128"/>
                      <a:ea typeface="源ノ角ゴシック JP Normal" panose="020B0400000000000000" pitchFamily="34" charset="-128"/>
                    </a:rPr>
                    <a:t>大</a:t>
                  </a:r>
                </a:p>
              </p:txBody>
            </p:sp>
          </mc:Choice>
          <mc:Fallback xmlns="">
            <p:sp>
              <p:nvSpPr>
                <p:cNvPr id="45" name="正方形/長方形 44"/>
                <p:cNvSpPr>
                  <a:spLocks noRot="1" noChangeAspect="1" noMove="1" noResize="1" noEditPoints="1" noAdjustHandles="1" noChangeArrowheads="1" noChangeShapeType="1" noTextEdit="1"/>
                </p:cNvSpPr>
                <p:nvPr/>
              </p:nvSpPr>
              <p:spPr>
                <a:xfrm>
                  <a:off x="6353703" y="4471515"/>
                  <a:ext cx="950197" cy="369332"/>
                </a:xfrm>
                <a:prstGeom prst="rect">
                  <a:avLst/>
                </a:prstGeom>
                <a:blipFill>
                  <a:blip r:embed="rId18"/>
                  <a:stretch>
                    <a:fillRect l="-1111" t="-8571" b="-8571"/>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589285550"/>
      </p:ext>
    </p:extLst>
  </p:cSld>
  <p:clrMapOvr>
    <a:masterClrMapping/>
  </p:clrMapOvr>
  <mc:AlternateContent xmlns:mc="http://schemas.openxmlformats.org/markup-compatibility/2006" xmlns:p14="http://schemas.microsoft.com/office/powerpoint/2010/main">
    <mc:Choice Requires="p14">
      <p:transition spd="slow" p14:dur="2000" advTm="42895"/>
    </mc:Choice>
    <mc:Fallback xmlns="">
      <p:transition spd="slow" advTm="4289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0"/>
            <a:ext cx="9144000" cy="630872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kumimoji="1" lang="ja-JP" altLang="en-US" sz="1662"/>
          </a:p>
        </p:txBody>
      </p:sp>
      <p:sp>
        <p:nvSpPr>
          <p:cNvPr id="4" name="フッター プレースホルダー 3"/>
          <p:cNvSpPr>
            <a:spLocks noGrp="1"/>
          </p:cNvSpPr>
          <p:nvPr>
            <p:ph type="ftr" sz="quarter" idx="11"/>
          </p:nvPr>
        </p:nvSpPr>
        <p:spPr>
          <a:xfrm>
            <a:off x="2162175" y="6356351"/>
            <a:ext cx="4819650" cy="365125"/>
          </a:xfrm>
        </p:spPr>
        <p:txBody>
          <a:bodyPr/>
          <a:lstStyle/>
          <a:p>
            <a:r>
              <a:rPr kumimoji="1" lang="en-US" altLang="ja-JP" dirty="0"/>
              <a:t>Development of a visualization technique for a large-scale DEM simulation </a:t>
            </a:r>
            <a:endParaRPr kumimoji="1" lang="ja-JP" altLang="en-US" dirty="0"/>
          </a:p>
        </p:txBody>
      </p:sp>
      <p:sp>
        <p:nvSpPr>
          <p:cNvPr id="5" name="スライド番号プレースホルダー 4"/>
          <p:cNvSpPr>
            <a:spLocks noGrp="1"/>
          </p:cNvSpPr>
          <p:nvPr>
            <p:ph type="sldNum" sz="quarter" idx="12"/>
          </p:nvPr>
        </p:nvSpPr>
        <p:spPr/>
        <p:txBody>
          <a:bodyPr/>
          <a:lstStyle/>
          <a:p>
            <a:fld id="{7F430E43-545A-4794-92CE-E544E0631A6C}" type="slidenum">
              <a:rPr kumimoji="1" lang="ja-JP" altLang="en-US" smtClean="0"/>
              <a:t>16</a:t>
            </a:fld>
            <a:endParaRPr kumimoji="1" lang="ja-JP" altLang="en-US"/>
          </a:p>
        </p:txBody>
      </p:sp>
      <p:sp>
        <p:nvSpPr>
          <p:cNvPr id="7" name="テキスト ボックス 6"/>
          <p:cNvSpPr txBox="1"/>
          <p:nvPr/>
        </p:nvSpPr>
        <p:spPr>
          <a:xfrm>
            <a:off x="1680656" y="2554197"/>
            <a:ext cx="5805994" cy="1200329"/>
          </a:xfrm>
          <a:prstGeom prst="rect">
            <a:avLst/>
          </a:prstGeom>
          <a:noFill/>
        </p:spPr>
        <p:txBody>
          <a:bodyPr wrap="square" rtlCol="0">
            <a:spAutoFit/>
          </a:bodyPr>
          <a:lstStyle/>
          <a:p>
            <a:pPr algn="ctr"/>
            <a:r>
              <a:rPr kumimoji="1" lang="en-US" altLang="ja-JP" sz="7200" dirty="0">
                <a:solidFill>
                  <a:schemeClr val="bg1"/>
                </a:solidFill>
                <a:latin typeface="源ノ角ゴシック JP Bold" panose="020B0800000000000000" pitchFamily="34" charset="-128"/>
                <a:ea typeface="源ノ角ゴシック JP Bold" panose="020B0800000000000000" pitchFamily="34" charset="-128"/>
              </a:rPr>
              <a:t>4.</a:t>
            </a:r>
            <a:r>
              <a:rPr kumimoji="1" lang="ja-JP" altLang="en-US" sz="7200" dirty="0">
                <a:solidFill>
                  <a:schemeClr val="bg1"/>
                </a:solidFill>
                <a:latin typeface="源ノ角ゴシック JP Bold" panose="020B0800000000000000" pitchFamily="34" charset="-128"/>
                <a:ea typeface="源ノ角ゴシック JP Bold" panose="020B0800000000000000" pitchFamily="34" charset="-128"/>
              </a:rPr>
              <a:t>解析可視化</a:t>
            </a:r>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Tree>
    <p:extLst>
      <p:ext uri="{BB962C8B-B14F-4D97-AF65-F5344CB8AC3E}">
        <p14:creationId xmlns:p14="http://schemas.microsoft.com/office/powerpoint/2010/main" val="1716206856"/>
      </p:ext>
    </p:extLst>
  </p:cSld>
  <p:clrMapOvr>
    <a:masterClrMapping/>
  </p:clrMapOvr>
  <mc:AlternateContent xmlns:mc="http://schemas.openxmlformats.org/markup-compatibility/2006" xmlns:p14="http://schemas.microsoft.com/office/powerpoint/2010/main">
    <mc:Choice Requires="p14">
      <p:transition spd="slow" p14:dur="2000" advTm="7869"/>
    </mc:Choice>
    <mc:Fallback xmlns="">
      <p:transition spd="slow" advTm="786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17</a:t>
            </a:fld>
            <a:endParaRPr kumimoji="1" lang="ja-JP" altLang="en-US"/>
          </a:p>
        </p:txBody>
      </p:sp>
      <p:graphicFrame>
        <p:nvGraphicFramePr>
          <p:cNvPr id="15" name="図表 14"/>
          <p:cNvGraphicFramePr/>
          <p:nvPr>
            <p:extLst>
              <p:ext uri="{D42A27DB-BD31-4B8C-83A1-F6EECF244321}">
                <p14:modId xmlns:p14="http://schemas.microsoft.com/office/powerpoint/2010/main" val="873620092"/>
              </p:ext>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291137"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解析の目的</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三種類の解析・可視化を行う</a:t>
            </a:r>
          </a:p>
        </p:txBody>
      </p: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pSp>
        <p:nvGrpSpPr>
          <p:cNvPr id="2" name="グループ化 1"/>
          <p:cNvGrpSpPr/>
          <p:nvPr/>
        </p:nvGrpSpPr>
        <p:grpSpPr>
          <a:xfrm>
            <a:off x="785941" y="2368718"/>
            <a:ext cx="7676892" cy="2140392"/>
            <a:chOff x="1736999" y="2143511"/>
            <a:chExt cx="5885382" cy="1640902"/>
          </a:xfrm>
        </p:grpSpPr>
        <p:grpSp>
          <p:nvGrpSpPr>
            <p:cNvPr id="24" name="グループ化 23"/>
            <p:cNvGrpSpPr/>
            <p:nvPr/>
          </p:nvGrpSpPr>
          <p:grpSpPr>
            <a:xfrm>
              <a:off x="1736999" y="2143511"/>
              <a:ext cx="5885382" cy="1640902"/>
              <a:chOff x="1970361" y="2355845"/>
              <a:chExt cx="4167680" cy="785133"/>
            </a:xfrm>
          </p:grpSpPr>
          <p:sp>
            <p:nvSpPr>
              <p:cNvPr id="31" name="正方形/長方形 30"/>
              <p:cNvSpPr/>
              <p:nvPr/>
            </p:nvSpPr>
            <p:spPr>
              <a:xfrm>
                <a:off x="1970361" y="2355845"/>
                <a:ext cx="1245804" cy="78513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32" name="正方形/長方形 31"/>
              <p:cNvSpPr/>
              <p:nvPr/>
            </p:nvSpPr>
            <p:spPr>
              <a:xfrm>
                <a:off x="2014594" y="2386732"/>
                <a:ext cx="1150288" cy="161990"/>
              </a:xfrm>
              <a:prstGeom prst="rect">
                <a:avLst/>
              </a:prstGeom>
            </p:spPr>
            <p:txBody>
              <a:bodyPr wrap="square">
                <a:spAutoFit/>
              </a:bodyPr>
              <a:lstStyle/>
              <a:p>
                <a:pPr algn="ctr"/>
                <a:r>
                  <a:rPr kumimoji="1" lang="ja-JP" altLang="en-US" sz="1600" dirty="0">
                    <a:solidFill>
                      <a:schemeClr val="bg1"/>
                    </a:solidFill>
                    <a:latin typeface="ヒラギノ丸ゴ Pro W4" panose="020F0400000000000000" pitchFamily="34" charset="-128"/>
                    <a:ea typeface="ヒラギノ丸ゴ Pro W4" panose="020F0400000000000000" pitchFamily="34" charset="-128"/>
                  </a:rPr>
                  <a:t>解析①</a:t>
                </a:r>
                <a:endParaRPr kumimoji="1" lang="en-US" altLang="ja-JP" sz="160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35" name="正方形/長方形 34"/>
              <p:cNvSpPr/>
              <p:nvPr/>
            </p:nvSpPr>
            <p:spPr>
              <a:xfrm>
                <a:off x="3431299" y="2355846"/>
                <a:ext cx="1245804" cy="78513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36" name="正方形/長方形 35"/>
              <p:cNvSpPr/>
              <p:nvPr/>
            </p:nvSpPr>
            <p:spPr>
              <a:xfrm>
                <a:off x="4892237" y="2355845"/>
                <a:ext cx="1245804" cy="78513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39" name="正方形/長方形 38"/>
              <p:cNvSpPr/>
              <p:nvPr/>
            </p:nvSpPr>
            <p:spPr>
              <a:xfrm>
                <a:off x="3479057" y="2386732"/>
                <a:ext cx="1150288" cy="161990"/>
              </a:xfrm>
              <a:prstGeom prst="rect">
                <a:avLst/>
              </a:prstGeom>
            </p:spPr>
            <p:txBody>
              <a:bodyPr wrap="square">
                <a:spAutoFit/>
              </a:bodyPr>
              <a:lstStyle/>
              <a:p>
                <a:pPr algn="ctr"/>
                <a:r>
                  <a:rPr kumimoji="1" lang="ja-JP" altLang="en-US" sz="1600" dirty="0">
                    <a:solidFill>
                      <a:schemeClr val="bg1"/>
                    </a:solidFill>
                    <a:latin typeface="ヒラギノ丸ゴ Pro W4" panose="020F0400000000000000" pitchFamily="34" charset="-128"/>
                    <a:ea typeface="ヒラギノ丸ゴ Pro W4" panose="020F0400000000000000" pitchFamily="34" charset="-128"/>
                  </a:rPr>
                  <a:t>解析②</a:t>
                </a:r>
                <a:endParaRPr kumimoji="1" lang="en-US" altLang="ja-JP" sz="160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40" name="正方形/長方形 39"/>
              <p:cNvSpPr/>
              <p:nvPr/>
            </p:nvSpPr>
            <p:spPr>
              <a:xfrm>
                <a:off x="4939995" y="2386732"/>
                <a:ext cx="1150288" cy="161990"/>
              </a:xfrm>
              <a:prstGeom prst="rect">
                <a:avLst/>
              </a:prstGeom>
            </p:spPr>
            <p:txBody>
              <a:bodyPr wrap="square">
                <a:spAutoFit/>
              </a:bodyPr>
              <a:lstStyle/>
              <a:p>
                <a:pPr algn="ctr"/>
                <a:r>
                  <a:rPr kumimoji="1" lang="ja-JP" altLang="en-US" sz="1600" dirty="0">
                    <a:solidFill>
                      <a:schemeClr val="bg1"/>
                    </a:solidFill>
                    <a:latin typeface="ヒラギノ丸ゴ Pro W4" panose="020F0400000000000000" pitchFamily="34" charset="-128"/>
                    <a:ea typeface="ヒラギノ丸ゴ Pro W4" panose="020F0400000000000000" pitchFamily="34" charset="-128"/>
                  </a:rPr>
                  <a:t>解析③</a:t>
                </a:r>
                <a:endParaRPr kumimoji="1" lang="en-US" altLang="ja-JP" sz="1600" dirty="0">
                  <a:solidFill>
                    <a:schemeClr val="bg1"/>
                  </a:solidFill>
                  <a:latin typeface="ヒラギノ丸ゴ Pro W4" panose="020F0400000000000000" pitchFamily="34" charset="-128"/>
                  <a:ea typeface="ヒラギノ丸ゴ Pro W4" panose="020F0400000000000000" pitchFamily="34" charset="-128"/>
                </a:endParaRPr>
              </a:p>
            </p:txBody>
          </p:sp>
        </p:grpSp>
        <p:sp>
          <p:nvSpPr>
            <p:cNvPr id="41" name="正方形/長方形 40"/>
            <p:cNvSpPr/>
            <p:nvPr/>
          </p:nvSpPr>
          <p:spPr>
            <a:xfrm>
              <a:off x="1799463" y="3177100"/>
              <a:ext cx="1624378" cy="495501"/>
            </a:xfrm>
            <a:prstGeom prst="rect">
              <a:avLst/>
            </a:prstGeom>
          </p:spPr>
          <p:txBody>
            <a:bodyPr wrap="square">
              <a:spAutoFit/>
            </a:bodyPr>
            <a:lstStyle/>
            <a:p>
              <a:pPr algn="ctr"/>
              <a:r>
                <a:rPr kumimoji="1" lang="ja-JP" altLang="en-US" sz="1200" dirty="0">
                  <a:solidFill>
                    <a:schemeClr val="bg1"/>
                  </a:solidFill>
                  <a:latin typeface="ヒラギノ丸ゴ Pro W4" panose="020F0400000000000000" pitchFamily="34" charset="-128"/>
                  <a:ea typeface="ヒラギノ丸ゴ Pro W4" panose="020F0400000000000000" pitchFamily="34" charset="-128"/>
                </a:rPr>
                <a:t>二種類のアルゴリズムが可視化にどのような効果をもたらすかを確認する</a:t>
              </a:r>
              <a:endParaRPr kumimoji="1" lang="en-US" altLang="ja-JP" sz="120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43" name="正方形/長方形 42"/>
            <p:cNvSpPr/>
            <p:nvPr/>
          </p:nvSpPr>
          <p:spPr>
            <a:xfrm>
              <a:off x="1736999" y="2489090"/>
              <a:ext cx="1749304" cy="542691"/>
            </a:xfrm>
            <a:prstGeom prst="rect">
              <a:avLst/>
            </a:prstGeom>
          </p:spPr>
          <p:txBody>
            <a:bodyPr wrap="square">
              <a:spAutoFit/>
            </a:bodyPr>
            <a:lstStyle/>
            <a:p>
              <a:pPr algn="ctr"/>
              <a:r>
                <a:rPr kumimoji="1" lang="ja-JP" altLang="en-US" sz="2000" dirty="0">
                  <a:solidFill>
                    <a:schemeClr val="bg1"/>
                  </a:solidFill>
                  <a:latin typeface="源ノ角ゴシック JP Bold" panose="020B0800000000000000" pitchFamily="34" charset="-128"/>
                  <a:ea typeface="源ノ角ゴシック JP Bold" panose="020B0800000000000000" pitchFamily="34" charset="-128"/>
                </a:rPr>
                <a:t>アルゴリズムの</a:t>
              </a:r>
              <a:endParaRPr kumimoji="1" lang="en-US" altLang="ja-JP" sz="2000" dirty="0">
                <a:solidFill>
                  <a:schemeClr val="bg1"/>
                </a:solidFill>
                <a:latin typeface="源ノ角ゴシック JP Bold" panose="020B0800000000000000" pitchFamily="34" charset="-128"/>
                <a:ea typeface="源ノ角ゴシック JP Bold" panose="020B0800000000000000" pitchFamily="34" charset="-128"/>
              </a:endParaRPr>
            </a:p>
            <a:p>
              <a:pPr algn="ctr"/>
              <a:r>
                <a:rPr kumimoji="1" lang="ja-JP" altLang="en-US" sz="2000" dirty="0">
                  <a:solidFill>
                    <a:schemeClr val="bg1"/>
                  </a:solidFill>
                  <a:latin typeface="源ノ角ゴシック JP Bold" panose="020B0800000000000000" pitchFamily="34" charset="-128"/>
                  <a:ea typeface="源ノ角ゴシック JP Bold" panose="020B0800000000000000" pitchFamily="34" charset="-128"/>
                </a:rPr>
                <a:t>比較</a:t>
              </a:r>
              <a:endParaRPr kumimoji="1" lang="en-US" altLang="ja-JP" sz="2000" dirty="0">
                <a:solidFill>
                  <a:schemeClr val="bg1"/>
                </a:solidFill>
                <a:latin typeface="源ノ角ゴシック JP Bold" panose="020B0800000000000000" pitchFamily="34" charset="-128"/>
                <a:ea typeface="源ノ角ゴシック JP Bold" panose="020B0800000000000000" pitchFamily="34" charset="-128"/>
              </a:endParaRPr>
            </a:p>
          </p:txBody>
        </p:sp>
        <p:sp>
          <p:nvSpPr>
            <p:cNvPr id="44" name="正方形/長方形 43"/>
            <p:cNvSpPr/>
            <p:nvPr/>
          </p:nvSpPr>
          <p:spPr>
            <a:xfrm>
              <a:off x="3800058" y="2489090"/>
              <a:ext cx="1759262" cy="542691"/>
            </a:xfrm>
            <a:prstGeom prst="rect">
              <a:avLst/>
            </a:prstGeom>
          </p:spPr>
          <p:txBody>
            <a:bodyPr wrap="square">
              <a:spAutoFit/>
            </a:bodyPr>
            <a:lstStyle/>
            <a:p>
              <a:pPr algn="ctr"/>
              <a:r>
                <a:rPr kumimoji="1" lang="ja-JP" altLang="en-US" sz="2000" dirty="0">
                  <a:solidFill>
                    <a:schemeClr val="bg1"/>
                  </a:solidFill>
                  <a:latin typeface="源ノ角ゴシック JP Bold" panose="020B0800000000000000" pitchFamily="34" charset="-128"/>
                  <a:ea typeface="源ノ角ゴシック JP Bold" panose="020B0800000000000000" pitchFamily="34" charset="-128"/>
                </a:rPr>
                <a:t>大規模固気混相流の可視化</a:t>
              </a:r>
              <a:endParaRPr kumimoji="1" lang="en-US" altLang="ja-JP" sz="2000" dirty="0">
                <a:solidFill>
                  <a:schemeClr val="bg1"/>
                </a:solidFill>
                <a:latin typeface="源ノ角ゴシック JP Bold" panose="020B0800000000000000" pitchFamily="34" charset="-128"/>
                <a:ea typeface="源ノ角ゴシック JP Bold" panose="020B0800000000000000" pitchFamily="34" charset="-128"/>
              </a:endParaRPr>
            </a:p>
          </p:txBody>
        </p:sp>
        <p:sp>
          <p:nvSpPr>
            <p:cNvPr id="45" name="正方形/長方形 44"/>
            <p:cNvSpPr/>
            <p:nvPr/>
          </p:nvSpPr>
          <p:spPr>
            <a:xfrm>
              <a:off x="5863119" y="2612200"/>
              <a:ext cx="1759262" cy="306739"/>
            </a:xfrm>
            <a:prstGeom prst="rect">
              <a:avLst/>
            </a:prstGeom>
          </p:spPr>
          <p:txBody>
            <a:bodyPr wrap="square">
              <a:spAutoFit/>
            </a:bodyPr>
            <a:lstStyle/>
            <a:p>
              <a:pPr algn="ctr"/>
              <a:r>
                <a:rPr kumimoji="1" lang="ja-JP" altLang="en-US" sz="2000" dirty="0">
                  <a:solidFill>
                    <a:schemeClr val="bg1"/>
                  </a:solidFill>
                  <a:latin typeface="源ノ角ゴシック JP Bold" panose="020B0800000000000000" pitchFamily="34" charset="-128"/>
                  <a:ea typeface="源ノ角ゴシック JP Bold" panose="020B0800000000000000" pitchFamily="34" charset="-128"/>
                </a:rPr>
                <a:t>妥当性の確認</a:t>
              </a:r>
              <a:endParaRPr kumimoji="1" lang="en-US" altLang="ja-JP" sz="2000" dirty="0">
                <a:solidFill>
                  <a:schemeClr val="bg1"/>
                </a:solidFill>
                <a:latin typeface="源ノ角ゴシック JP Bold" panose="020B0800000000000000" pitchFamily="34" charset="-128"/>
                <a:ea typeface="源ノ角ゴシック JP Bold" panose="020B0800000000000000" pitchFamily="34" charset="-128"/>
              </a:endParaRPr>
            </a:p>
          </p:txBody>
        </p:sp>
        <p:sp>
          <p:nvSpPr>
            <p:cNvPr id="46" name="正方形/長方形 45"/>
            <p:cNvSpPr/>
            <p:nvPr/>
          </p:nvSpPr>
          <p:spPr>
            <a:xfrm>
              <a:off x="3867500" y="3177100"/>
              <a:ext cx="1624378" cy="495501"/>
            </a:xfrm>
            <a:prstGeom prst="rect">
              <a:avLst/>
            </a:prstGeom>
          </p:spPr>
          <p:txBody>
            <a:bodyPr wrap="square">
              <a:spAutoFit/>
            </a:bodyPr>
            <a:lstStyle/>
            <a:p>
              <a:pPr algn="ctr"/>
              <a:r>
                <a:rPr kumimoji="1" lang="en-US" altLang="ja-JP" sz="1200" dirty="0">
                  <a:solidFill>
                    <a:schemeClr val="bg1"/>
                  </a:solidFill>
                  <a:latin typeface="ヒラギノ丸ゴ Pro W4" panose="020F0400000000000000" pitchFamily="34" charset="-128"/>
                  <a:ea typeface="ヒラギノ丸ゴ Pro W4" panose="020F0400000000000000" pitchFamily="34" charset="-128"/>
                </a:rPr>
                <a:t>4000</a:t>
              </a:r>
              <a:r>
                <a:rPr kumimoji="1" lang="ja-JP" altLang="en-US" sz="1200" dirty="0">
                  <a:solidFill>
                    <a:schemeClr val="bg1"/>
                  </a:solidFill>
                  <a:latin typeface="ヒラギノ丸ゴ Pro W4" panose="020F0400000000000000" pitchFamily="34" charset="-128"/>
                  <a:ea typeface="ヒラギノ丸ゴ Pro W4" panose="020F0400000000000000" pitchFamily="34" charset="-128"/>
                </a:rPr>
                <a:t>万粒子程度の大規模な固気混相流の可視化が可能かを確認する</a:t>
              </a:r>
              <a:endParaRPr kumimoji="1" lang="en-US" altLang="ja-JP" sz="1200" dirty="0">
                <a:solidFill>
                  <a:schemeClr val="bg1"/>
                </a:solidFill>
                <a:latin typeface="ヒラギノ丸ゴ Pro W4" panose="020F0400000000000000" pitchFamily="34" charset="-128"/>
                <a:ea typeface="ヒラギノ丸ゴ Pro W4" panose="020F0400000000000000" pitchFamily="34" charset="-128"/>
              </a:endParaRPr>
            </a:p>
          </p:txBody>
        </p:sp>
        <p:sp>
          <p:nvSpPr>
            <p:cNvPr id="47" name="正方形/長方形 46"/>
            <p:cNvSpPr/>
            <p:nvPr/>
          </p:nvSpPr>
          <p:spPr>
            <a:xfrm>
              <a:off x="5930561" y="3167262"/>
              <a:ext cx="1624378" cy="495501"/>
            </a:xfrm>
            <a:prstGeom prst="rect">
              <a:avLst/>
            </a:prstGeom>
          </p:spPr>
          <p:txBody>
            <a:bodyPr wrap="square">
              <a:spAutoFit/>
            </a:bodyPr>
            <a:lstStyle/>
            <a:p>
              <a:pPr algn="ctr"/>
              <a:r>
                <a:rPr kumimoji="1" lang="ja-JP" altLang="en-US" sz="1200" dirty="0">
                  <a:solidFill>
                    <a:schemeClr val="bg1"/>
                  </a:solidFill>
                  <a:latin typeface="ヒラギノ丸ゴ Pro W4" panose="020F0400000000000000" pitchFamily="34" charset="-128"/>
                  <a:ea typeface="ヒラギノ丸ゴ Pro W4" panose="020F0400000000000000" pitchFamily="34" charset="-128"/>
                </a:rPr>
                <a:t>実粒子解析との比較により今回開発した手法の可視化が妥当であるかを確認する</a:t>
              </a:r>
              <a:endParaRPr kumimoji="1" lang="en-US" altLang="ja-JP" sz="1200" dirty="0">
                <a:solidFill>
                  <a:schemeClr val="bg1"/>
                </a:solidFill>
                <a:latin typeface="ヒラギノ丸ゴ Pro W4" panose="020F0400000000000000" pitchFamily="34" charset="-128"/>
                <a:ea typeface="ヒラギノ丸ゴ Pro W4" panose="020F0400000000000000" pitchFamily="34" charset="-128"/>
              </a:endParaRPr>
            </a:p>
          </p:txBody>
        </p:sp>
      </p:grpSp>
    </p:spTree>
    <p:extLst>
      <p:ext uri="{BB962C8B-B14F-4D97-AF65-F5344CB8AC3E}">
        <p14:creationId xmlns:p14="http://schemas.microsoft.com/office/powerpoint/2010/main" val="4167921273"/>
      </p:ext>
    </p:extLst>
  </p:cSld>
  <p:clrMapOvr>
    <a:masterClrMapping/>
  </p:clrMapOvr>
  <mc:AlternateContent xmlns:mc="http://schemas.openxmlformats.org/markup-compatibility/2006" xmlns:p14="http://schemas.microsoft.com/office/powerpoint/2010/main">
    <mc:Choice Requires="p14">
      <p:transition spd="slow" p14:dur="2000" advTm="23393"/>
    </mc:Choice>
    <mc:Fallback xmlns="">
      <p:transition spd="slow" advTm="2339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18</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291137"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解析①</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 |</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目的・条件</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各アルゴリズムの効果確認</a:t>
            </a:r>
          </a:p>
        </p:txBody>
      </p:sp>
      <p:sp>
        <p:nvSpPr>
          <p:cNvPr id="23" name="テキスト ボックス 22"/>
          <p:cNvSpPr txBox="1"/>
          <p:nvPr/>
        </p:nvSpPr>
        <p:spPr>
          <a:xfrm>
            <a:off x="1047749" y="1775046"/>
            <a:ext cx="5076825" cy="830997"/>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砂が落下する単純な現象の解析・可視化を行うことで、まず粒子ベース・格子ベースアルゴリズムがどのような効果を示すのかを確認する。</a:t>
            </a:r>
          </a:p>
        </p:txBody>
      </p:sp>
      <p:cxnSp>
        <p:nvCxnSpPr>
          <p:cNvPr id="25" name="直線コネクタ 24"/>
          <p:cNvCxnSpPr>
            <a:cxnSpLocks/>
          </p:cNvCxnSpPr>
          <p:nvPr/>
        </p:nvCxnSpPr>
        <p:spPr>
          <a:xfrm>
            <a:off x="1014412" y="1825259"/>
            <a:ext cx="0" cy="695998"/>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104969673"/>
              </p:ext>
            </p:extLst>
          </p:nvPr>
        </p:nvGraphicFramePr>
        <p:xfrm>
          <a:off x="704850" y="2853227"/>
          <a:ext cx="3143530" cy="3100429"/>
        </p:xfrm>
        <a:graphic>
          <a:graphicData uri="http://schemas.openxmlformats.org/drawingml/2006/table">
            <a:tbl>
              <a:tblPr firstRow="1" bandRow="1">
                <a:tableStyleId>{3B4B98B0-60AC-42C2-AFA5-B58CD77FA1E5}</a:tableStyleId>
              </a:tblPr>
              <a:tblGrid>
                <a:gridCol w="1487532">
                  <a:extLst>
                    <a:ext uri="{9D8B030D-6E8A-4147-A177-3AD203B41FA5}">
                      <a16:colId xmlns:a16="http://schemas.microsoft.com/office/drawing/2014/main" val="3644376070"/>
                    </a:ext>
                  </a:extLst>
                </a:gridCol>
                <a:gridCol w="1655998">
                  <a:extLst>
                    <a:ext uri="{9D8B030D-6E8A-4147-A177-3AD203B41FA5}">
                      <a16:colId xmlns:a16="http://schemas.microsoft.com/office/drawing/2014/main" val="1493618308"/>
                    </a:ext>
                  </a:extLst>
                </a:gridCol>
              </a:tblGrid>
              <a:tr h="369540">
                <a:tc gridSpan="2">
                  <a:txBody>
                    <a:bodyPr/>
                    <a:lstStyle/>
                    <a:p>
                      <a:pPr indent="130810" algn="l">
                        <a:spcAft>
                          <a:spcPts val="0"/>
                        </a:spcAft>
                      </a:pPr>
                      <a:r>
                        <a:rPr lang="ja-JP" alt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共通解析条件</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indent="130810" algn="ctr">
                        <a:spcAft>
                          <a:spcPts val="0"/>
                        </a:spcAft>
                      </a:pPr>
                      <a:endParaRPr lang="ja-JP" sz="1800" kern="100" dirty="0">
                        <a:effectLst/>
                        <a:latin typeface="源ノ角ゴシック JP Regular" panose="020B0500000000000000" pitchFamily="34" charset="-128"/>
                        <a:ea typeface="源ノ角ゴシック JP Regular" panose="020B0500000000000000" pitchFamily="34" charset="-128"/>
                        <a:cs typeface="Times New Roman" panose="02020603050405020304" pitchFamily="18" charset="0"/>
                      </a:endParaRPr>
                    </a:p>
                  </a:txBody>
                  <a:tcPr marL="68580" marR="68580" marT="0" marB="0"/>
                </a:tc>
                <a:extLst>
                  <a:ext uri="{0D108BD9-81ED-4DB2-BD59-A6C34878D82A}">
                    <a16:rowId xmlns:a16="http://schemas.microsoft.com/office/drawing/2014/main" val="4089282905"/>
                  </a:ext>
                </a:extLst>
              </a:tr>
              <a:tr h="306489">
                <a:tc>
                  <a:txBody>
                    <a:bodyPr/>
                    <a:lstStyle/>
                    <a:p>
                      <a:pPr indent="133350" algn="l">
                        <a:spcAft>
                          <a:spcPts val="0"/>
                        </a:spcAft>
                      </a:pP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流体密度</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1.29 kg/m</a:t>
                      </a:r>
                      <a:r>
                        <a:rPr lang="en-US" altLang="ja-JP" sz="14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3</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268606"/>
                  </a:ext>
                </a:extLst>
              </a:tr>
              <a:tr h="306489">
                <a:tc>
                  <a:txBody>
                    <a:bodyPr/>
                    <a:lstStyle/>
                    <a:p>
                      <a:pPr indent="133350" algn="l">
                        <a:spcAft>
                          <a:spcPts val="0"/>
                        </a:spcAft>
                      </a:pP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流体粘度</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1.8×10</a:t>
                      </a:r>
                      <a:r>
                        <a:rPr lang="en-US" sz="14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-5 </a:t>
                      </a:r>
                      <a:r>
                        <a:rPr 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Pa</a:t>
                      </a: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a:t>
                      </a:r>
                      <a:r>
                        <a:rPr 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s</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3306371"/>
                  </a:ext>
                </a:extLst>
              </a:tr>
              <a:tr h="306489">
                <a:tc>
                  <a:txBody>
                    <a:bodyPr/>
                    <a:lstStyle/>
                    <a:p>
                      <a:pPr indent="133350" algn="l">
                        <a:spcAft>
                          <a:spcPts val="0"/>
                        </a:spcAft>
                      </a:pP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粒子密度</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1.4×10</a:t>
                      </a:r>
                      <a:r>
                        <a:rPr lang="en-US" altLang="ja-JP" sz="14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3</a:t>
                      </a: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 kg/m</a:t>
                      </a:r>
                      <a:r>
                        <a:rPr lang="en-US" altLang="ja-JP" sz="14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3</a:t>
                      </a:r>
                      <a:endParaRPr lang="ja-JP"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7564089"/>
                  </a:ext>
                </a:extLst>
              </a:tr>
              <a:tr h="306489">
                <a:tc>
                  <a:txBody>
                    <a:bodyPr/>
                    <a:lstStyle/>
                    <a:p>
                      <a:pPr indent="133350" algn="l">
                        <a:spcAft>
                          <a:spcPts val="0"/>
                        </a:spcAft>
                      </a:pP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流体格子</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20×20×20</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3958638"/>
                  </a:ext>
                </a:extLst>
              </a:tr>
              <a:tr h="293615">
                <a:tc>
                  <a:txBody>
                    <a:bodyPr/>
                    <a:lstStyle/>
                    <a:p>
                      <a:pPr indent="133350" algn="l">
                        <a:spcAft>
                          <a:spcPts val="0"/>
                        </a:spcAft>
                      </a:pP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実粒子直径</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4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-4</a:t>
                      </a: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 m</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6294179"/>
                  </a:ext>
                </a:extLst>
              </a:tr>
              <a:tr h="299017">
                <a:tc>
                  <a:txBody>
                    <a:bodyPr/>
                    <a:lstStyle/>
                    <a:p>
                      <a:pPr indent="133350" algn="l">
                        <a:spcAft>
                          <a:spcPts val="0"/>
                        </a:spcAft>
                      </a:pP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時間ステップ</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4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-6</a:t>
                      </a: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 s</a:t>
                      </a:r>
                      <a:endParaRPr lang="ja-JP"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2495983"/>
                  </a:ext>
                </a:extLst>
              </a:tr>
              <a:tr h="299017">
                <a:tc>
                  <a:txBody>
                    <a:bodyPr/>
                    <a:lstStyle/>
                    <a:p>
                      <a:pPr indent="133350" algn="l">
                        <a:spcAft>
                          <a:spcPts val="0"/>
                        </a:spcAft>
                      </a:pP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計算粒子数</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35,301</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4630419"/>
                  </a:ext>
                </a:extLst>
              </a:tr>
              <a:tr h="308079">
                <a:tc>
                  <a:txBody>
                    <a:bodyPr/>
                    <a:lstStyle/>
                    <a:p>
                      <a:pPr indent="133350" algn="l">
                        <a:spcAft>
                          <a:spcPts val="0"/>
                        </a:spcAft>
                      </a:pP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粗視化率</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10</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0712280"/>
                  </a:ext>
                </a:extLst>
              </a:tr>
              <a:tr h="305205">
                <a:tc>
                  <a:txBody>
                    <a:bodyPr/>
                    <a:lstStyle/>
                    <a:p>
                      <a:pPr indent="133350" algn="l">
                        <a:spcAft>
                          <a:spcPts val="0"/>
                        </a:spcAft>
                      </a:pP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反復回数</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1.33</a:t>
                      </a:r>
                      <a:r>
                        <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a:t>
                      </a:r>
                      <a:r>
                        <a:rPr 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10</a:t>
                      </a:r>
                      <a:r>
                        <a:rPr lang="en-US" sz="14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6</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2660531"/>
                  </a:ext>
                </a:extLst>
              </a:tr>
            </a:tbl>
          </a:graphicData>
        </a:graphic>
      </p:graphicFrame>
      <mc:AlternateContent xmlns:mc="http://schemas.openxmlformats.org/markup-compatibility/2006" xmlns:a14="http://schemas.microsoft.com/office/drawing/2010/main">
        <mc:Choice Requires="a14">
          <p:graphicFrame>
            <p:nvGraphicFramePr>
              <p:cNvPr id="26" name="表 25"/>
              <p:cNvGraphicFramePr>
                <a:graphicFrameLocks noGrp="1"/>
              </p:cNvGraphicFramePr>
              <p:nvPr>
                <p:extLst>
                  <p:ext uri="{D42A27DB-BD31-4B8C-83A1-F6EECF244321}">
                    <p14:modId xmlns:p14="http://schemas.microsoft.com/office/powerpoint/2010/main" val="3887001013"/>
                  </p:ext>
                </p:extLst>
              </p:nvPr>
            </p:nvGraphicFramePr>
            <p:xfrm>
              <a:off x="3948646" y="2853226"/>
              <a:ext cx="4069045" cy="3106657"/>
            </p:xfrm>
            <a:graphic>
              <a:graphicData uri="http://schemas.openxmlformats.org/drawingml/2006/table">
                <a:tbl>
                  <a:tblPr firstRow="1" bandRow="1">
                    <a:tableStyleId>{3B4B98B0-60AC-42C2-AFA5-B58CD77FA1E5}</a:tableStyleId>
                  </a:tblPr>
                  <a:tblGrid>
                    <a:gridCol w="1386573">
                      <a:extLst>
                        <a:ext uri="{9D8B030D-6E8A-4147-A177-3AD203B41FA5}">
                          <a16:colId xmlns:a16="http://schemas.microsoft.com/office/drawing/2014/main" val="3644376070"/>
                        </a:ext>
                      </a:extLst>
                    </a:gridCol>
                    <a:gridCol w="1238402">
                      <a:extLst>
                        <a:ext uri="{9D8B030D-6E8A-4147-A177-3AD203B41FA5}">
                          <a16:colId xmlns:a16="http://schemas.microsoft.com/office/drawing/2014/main" val="1493618308"/>
                        </a:ext>
                      </a:extLst>
                    </a:gridCol>
                    <a:gridCol w="1444070">
                      <a:extLst>
                        <a:ext uri="{9D8B030D-6E8A-4147-A177-3AD203B41FA5}">
                          <a16:colId xmlns:a16="http://schemas.microsoft.com/office/drawing/2014/main" val="1173603754"/>
                        </a:ext>
                      </a:extLst>
                    </a:gridCol>
                  </a:tblGrid>
                  <a:tr h="363457">
                    <a:tc gridSpan="3">
                      <a:txBody>
                        <a:bodyPr/>
                        <a:lstStyle/>
                        <a:p>
                          <a:pPr indent="130810" algn="l">
                            <a:spcAft>
                              <a:spcPts val="0"/>
                            </a:spcAft>
                          </a:pPr>
                          <a:r>
                            <a:rPr lang="ja-JP" alt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可視化条件</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indent="130810" algn="ctr">
                            <a:spcAft>
                              <a:spcPts val="0"/>
                            </a:spcAft>
                          </a:pPr>
                          <a:endParaRPr lang="ja-JP" sz="1800" kern="100" dirty="0">
                            <a:effectLst/>
                            <a:latin typeface="源ノ角ゴシック JP Regular" panose="020B0500000000000000" pitchFamily="34" charset="-128"/>
                            <a:ea typeface="源ノ角ゴシック JP Regular" panose="020B0500000000000000" pitchFamily="34" charset="-128"/>
                            <a:cs typeface="Times New Roman" panose="02020603050405020304" pitchFamily="18" charset="0"/>
                          </a:endParaRPr>
                        </a:p>
                      </a:txBody>
                      <a:tcPr marL="68580" marR="68580" marT="0" marB="0"/>
                    </a:tc>
                    <a:tc hMerge="1">
                      <a:txBody>
                        <a:bodyPr/>
                        <a:lstStyle/>
                        <a:p>
                          <a:pPr indent="130810" algn="ctr">
                            <a:spcAft>
                              <a:spcPts val="0"/>
                            </a:spcAft>
                          </a:pPr>
                          <a:endParaRPr lang="ja-JP" sz="1400" kern="100" dirty="0">
                            <a:solidFill>
                              <a:schemeClr val="tx1">
                                <a:lumMod val="65000"/>
                                <a:lumOff val="35000"/>
                              </a:schemeClr>
                            </a:solidFill>
                            <a:effectLst/>
                            <a:latin typeface="源ノ角ゴシック JP Regular" panose="020B0500000000000000" pitchFamily="34" charset="-128"/>
                            <a:ea typeface="源ノ角ゴシック JP Regular" panose="020B05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9282905"/>
                      </a:ext>
                    </a:extLst>
                  </a:tr>
                  <a:tr h="300181">
                    <a:tc>
                      <a:txBody>
                        <a:bodyPr/>
                        <a:lstStyle/>
                        <a:p>
                          <a:pPr indent="133350" algn="l">
                            <a:spcAft>
                              <a:spcPts val="0"/>
                            </a:spcAft>
                          </a:pP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メソッド</a:t>
                          </a:r>
                          <a:endParaRPr lang="ja-JP"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ja-JP" altLang="en-US" sz="1400" dirty="0">
                              <a:solidFill>
                                <a:schemeClr val="tx1">
                                  <a:lumMod val="65000"/>
                                  <a:lumOff val="35000"/>
                                </a:schemeClr>
                              </a:solidFill>
                              <a:latin typeface="ヒラギノ丸ゴ Pro W4" panose="020F0400000000000000" pitchFamily="34" charset="-128"/>
                              <a:ea typeface="ヒラギノ丸ゴ Pro W4" panose="020F0400000000000000" pitchFamily="34" charset="-128"/>
                            </a:rPr>
                            <a:t>閾値</a:t>
                          </a: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024010"/>
                      </a:ext>
                    </a:extLst>
                  </a:tr>
                  <a:tr h="300181">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CASE1A</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ja-JP" alt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粗視化粒子の可視化</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indent="133350" algn="ctr">
                            <a:spcAft>
                              <a:spcPts val="0"/>
                            </a:spcAft>
                          </a:pPr>
                          <a:endParaRPr lang="ja-JP" sz="1400" kern="100" dirty="0">
                            <a:solidFill>
                              <a:schemeClr val="tx1">
                                <a:lumMod val="65000"/>
                                <a:lumOff val="35000"/>
                              </a:schemeClr>
                            </a:solidFill>
                            <a:effectLst/>
                            <a:latin typeface="源ノ角ゴシック JP Regular" panose="020B0500000000000000" pitchFamily="34" charset="-128"/>
                            <a:ea typeface="源ノ角ゴシック JP Regular" panose="020B05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2660531"/>
                      </a:ext>
                    </a:extLst>
                  </a:tr>
                  <a:tr h="300181">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CASE1B</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indent="133350" algn="l">
                            <a:spcAft>
                              <a:spcPts val="0"/>
                            </a:spcAft>
                          </a:pPr>
                          <a:r>
                            <a:rPr lang="ja-JP" altLang="en-US"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粒子ベース</a:t>
                          </a: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14:m>
                            <m:oMathPara xmlns:m="http://schemas.openxmlformats.org/officeDocument/2006/math">
                              <m:oMathParaPr>
                                <m:jc m:val="centerGroup"/>
                              </m:oMathParaPr>
                              <m:oMath xmlns:m="http://schemas.openxmlformats.org/officeDocument/2006/math">
                                <m:sSub>
                                  <m:sSubPr>
                                    <m:ctrlP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ctrlPr>
                                  </m:sSubPr>
                                  <m:e>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𝜙</m:t>
                                    </m:r>
                                  </m:e>
                                  <m:sub>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𝑑𝑒𝑛𝑠𝑒</m:t>
                                    </m:r>
                                  </m:sub>
                                </m:sSub>
                                <m:r>
                                  <a:rPr lang="en-US" altLang="ja-JP" sz="1400" b="0" i="0"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=1.0</m:t>
                                </m:r>
                              </m:oMath>
                            </m:oMathPara>
                          </a14:m>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7623397"/>
                      </a:ext>
                    </a:extLst>
                  </a:tr>
                  <a:tr h="300181">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CASE1C</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l">
                            <a:spcAft>
                              <a:spcPts val="0"/>
                            </a:spcAft>
                          </a:pP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ctrlPr>
                                  </m:sSubPr>
                                  <m:e>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𝜙</m:t>
                                    </m:r>
                                  </m:e>
                                  <m:sub>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𝑑𝑒𝑛𝑠𝑒</m:t>
                                    </m:r>
                                  </m:sub>
                                </m:sSub>
                                <m:r>
                                  <a:rPr lang="en-US" altLang="ja-JP" sz="1400" b="0" i="0"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=0.5</m:t>
                                </m:r>
                              </m:oMath>
                            </m:oMathPara>
                          </a14:m>
                          <a:endParaRPr lang="ja-JP" alt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4611859"/>
                      </a:ext>
                    </a:extLst>
                  </a:tr>
                  <a:tr h="300181">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CASE1D</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l">
                            <a:spcAft>
                              <a:spcPts val="0"/>
                            </a:spcAft>
                          </a:pP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ctrlPr>
                                  </m:sSubPr>
                                  <m:e>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𝜙</m:t>
                                    </m:r>
                                  </m:e>
                                  <m:sub>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𝑑𝑒𝑛𝑠𝑒</m:t>
                                    </m:r>
                                  </m:sub>
                                </m:sSub>
                                <m:r>
                                  <a:rPr lang="en-US" altLang="ja-JP" sz="1400" b="0" i="0"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=0.4</m:t>
                                </m:r>
                              </m:oMath>
                            </m:oMathPara>
                          </a14:m>
                          <a:endParaRPr lang="ja-JP" alt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7044891"/>
                      </a:ext>
                    </a:extLst>
                  </a:tr>
                  <a:tr h="300181">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CASE1E</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l">
                            <a:spcAft>
                              <a:spcPts val="0"/>
                            </a:spcAft>
                          </a:pP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ctrlPr>
                                  </m:sSubPr>
                                  <m:e>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𝜙</m:t>
                                    </m:r>
                                  </m:e>
                                  <m:sub>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𝑑𝑒𝑛𝑠𝑒</m:t>
                                    </m:r>
                                  </m:sub>
                                </m:sSub>
                                <m:r>
                                  <a:rPr lang="en-US" altLang="ja-JP" sz="1400" b="0" i="0"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=0.3</m:t>
                                </m:r>
                              </m:oMath>
                            </m:oMathPara>
                          </a14:m>
                          <a:endParaRPr lang="ja-JP" alt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0604888"/>
                      </a:ext>
                    </a:extLst>
                  </a:tr>
                  <a:tr h="300181">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CASE1F</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indent="133350" algn="l">
                            <a:spcAft>
                              <a:spcPts val="0"/>
                            </a:spcAft>
                          </a:pPr>
                          <a:r>
                            <a:rPr lang="ja-JP" altLang="en-US"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格子ベース</a:t>
                          </a: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ctrlPr>
                                  </m:sSubPr>
                                  <m:e>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𝜙</m:t>
                                    </m:r>
                                  </m:e>
                                  <m:sub>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𝑤𝑎𝑙𝑙</m:t>
                                    </m:r>
                                  </m:sub>
                                </m:sSub>
                                <m:r>
                                  <a:rPr lang="en-US" altLang="ja-JP" sz="1400" b="0" i="0"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=0.5</m:t>
                                </m:r>
                              </m:oMath>
                            </m:oMathPara>
                          </a14:m>
                          <a:endParaRPr lang="ja-JP" alt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7884704"/>
                      </a:ext>
                    </a:extLst>
                  </a:tr>
                  <a:tr h="300181">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CASE1G</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ctr">
                            <a:spcAft>
                              <a:spcPts val="0"/>
                            </a:spcAft>
                          </a:pPr>
                          <a:endParaRPr lang="ja-JP" sz="1400" kern="100" dirty="0">
                            <a:solidFill>
                              <a:schemeClr val="tx1">
                                <a:lumMod val="65000"/>
                                <a:lumOff val="35000"/>
                              </a:schemeClr>
                            </a:solidFill>
                            <a:effectLst/>
                            <a:latin typeface="Cambria Math" panose="02040503050406030204" pitchFamily="18" charset="0"/>
                            <a:ea typeface="源ノ角ゴシック JP Regular" panose="020B05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ctrlPr>
                                  </m:sSubPr>
                                  <m:e>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𝜙</m:t>
                                    </m:r>
                                  </m:e>
                                  <m:sub>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𝑤𝑎𝑙𝑙</m:t>
                                    </m:r>
                                  </m:sub>
                                </m:sSub>
                                <m:r>
                                  <a:rPr lang="en-US" altLang="ja-JP" sz="1400" b="0" i="0"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=0.1</m:t>
                                </m:r>
                              </m:oMath>
                            </m:oMathPara>
                          </a14:m>
                          <a:endParaRPr lang="ja-JP" alt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713722"/>
                      </a:ext>
                    </a:extLst>
                  </a:tr>
                  <a:tr h="300181">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CASE1H</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ctr">
                            <a:spcAft>
                              <a:spcPts val="0"/>
                            </a:spcAft>
                          </a:pPr>
                          <a:endParaRPr lang="ja-JP" sz="1400" kern="100" dirty="0">
                            <a:solidFill>
                              <a:schemeClr val="tx1">
                                <a:lumMod val="65000"/>
                                <a:lumOff val="35000"/>
                              </a:schemeClr>
                            </a:solidFill>
                            <a:effectLst/>
                            <a:latin typeface="Cambria Math" panose="02040503050406030204" pitchFamily="18" charset="0"/>
                            <a:ea typeface="源ノ角ゴシック JP Regular" panose="020B05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ctrlPr>
                                  </m:sSubPr>
                                  <m:e>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𝜙</m:t>
                                    </m:r>
                                  </m:e>
                                  <m:sub>
                                    <m:r>
                                      <a:rPr lang="en-US" altLang="ja-JP" sz="1400" b="0" i="1"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𝑤𝑎𝑙𝑙</m:t>
                                    </m:r>
                                  </m:sub>
                                </m:sSub>
                                <m:r>
                                  <a:rPr lang="en-US" altLang="ja-JP" sz="1400" b="0" i="0" kern="100" smtClean="0">
                                    <a:solidFill>
                                      <a:schemeClr val="accent2"/>
                                    </a:solidFill>
                                    <a:effectLst/>
                                    <a:latin typeface="Cambria Math" panose="02040503050406030204" pitchFamily="18" charset="0"/>
                                    <a:ea typeface="ヒラギノ丸ゴ Pro W4" panose="020F0400000000000000" pitchFamily="34" charset="-128"/>
                                    <a:cs typeface="Times New Roman" panose="02020603050405020304" pitchFamily="18" charset="0"/>
                                  </a:rPr>
                                  <m:t>=0.0</m:t>
                                </m:r>
                              </m:oMath>
                            </m:oMathPara>
                          </a14:m>
                          <a:endParaRPr lang="ja-JP" alt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0038341"/>
                      </a:ext>
                    </a:extLst>
                  </a:tr>
                </a:tbl>
              </a:graphicData>
            </a:graphic>
          </p:graphicFrame>
        </mc:Choice>
        <mc:Fallback xmlns="">
          <p:graphicFrame>
            <p:nvGraphicFramePr>
              <p:cNvPr id="26" name="表 25"/>
              <p:cNvGraphicFramePr>
                <a:graphicFrameLocks noGrp="1"/>
              </p:cNvGraphicFramePr>
              <p:nvPr>
                <p:extLst>
                  <p:ext uri="{D42A27DB-BD31-4B8C-83A1-F6EECF244321}">
                    <p14:modId xmlns:p14="http://schemas.microsoft.com/office/powerpoint/2010/main" val="3887001013"/>
                  </p:ext>
                </p:extLst>
              </p:nvPr>
            </p:nvGraphicFramePr>
            <p:xfrm>
              <a:off x="3948646" y="2853226"/>
              <a:ext cx="4069045" cy="3106657"/>
            </p:xfrm>
            <a:graphic>
              <a:graphicData uri="http://schemas.openxmlformats.org/drawingml/2006/table">
                <a:tbl>
                  <a:tblPr firstRow="1" bandRow="1">
                    <a:tableStyleId>{3B4B98B0-60AC-42C2-AFA5-B58CD77FA1E5}</a:tableStyleId>
                  </a:tblPr>
                  <a:tblGrid>
                    <a:gridCol w="1386573">
                      <a:extLst>
                        <a:ext uri="{9D8B030D-6E8A-4147-A177-3AD203B41FA5}">
                          <a16:colId xmlns:a16="http://schemas.microsoft.com/office/drawing/2014/main" val="3644376070"/>
                        </a:ext>
                      </a:extLst>
                    </a:gridCol>
                    <a:gridCol w="1238402">
                      <a:extLst>
                        <a:ext uri="{9D8B030D-6E8A-4147-A177-3AD203B41FA5}">
                          <a16:colId xmlns:a16="http://schemas.microsoft.com/office/drawing/2014/main" val="1493618308"/>
                        </a:ext>
                      </a:extLst>
                    </a:gridCol>
                    <a:gridCol w="1444070">
                      <a:extLst>
                        <a:ext uri="{9D8B030D-6E8A-4147-A177-3AD203B41FA5}">
                          <a16:colId xmlns:a16="http://schemas.microsoft.com/office/drawing/2014/main" val="1173603754"/>
                        </a:ext>
                      </a:extLst>
                    </a:gridCol>
                  </a:tblGrid>
                  <a:tr h="363457">
                    <a:tc gridSpan="3">
                      <a:txBody>
                        <a:bodyPr/>
                        <a:lstStyle/>
                        <a:p>
                          <a:pPr indent="130810" algn="l">
                            <a:spcAft>
                              <a:spcPts val="0"/>
                            </a:spcAft>
                          </a:pPr>
                          <a:r>
                            <a:rPr lang="ja-JP" alt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可視化条件</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indent="130810" algn="ctr">
                            <a:spcAft>
                              <a:spcPts val="0"/>
                            </a:spcAft>
                          </a:pPr>
                          <a:endParaRPr lang="ja-JP" sz="1800" kern="100" dirty="0">
                            <a:effectLst/>
                            <a:latin typeface="源ノ角ゴシック JP Regular" panose="020B0500000000000000" pitchFamily="34" charset="-128"/>
                            <a:ea typeface="源ノ角ゴシック JP Regular" panose="020B0500000000000000" pitchFamily="34" charset="-128"/>
                            <a:cs typeface="Times New Roman" panose="02020603050405020304" pitchFamily="18" charset="0"/>
                          </a:endParaRPr>
                        </a:p>
                      </a:txBody>
                      <a:tcPr marL="68580" marR="68580" marT="0" marB="0"/>
                    </a:tc>
                    <a:tc hMerge="1">
                      <a:txBody>
                        <a:bodyPr/>
                        <a:lstStyle/>
                        <a:p>
                          <a:pPr indent="130810" algn="ctr">
                            <a:spcAft>
                              <a:spcPts val="0"/>
                            </a:spcAft>
                          </a:pPr>
                          <a:endParaRPr lang="ja-JP" sz="1400" kern="100" dirty="0">
                            <a:solidFill>
                              <a:schemeClr val="tx1">
                                <a:lumMod val="65000"/>
                                <a:lumOff val="35000"/>
                              </a:schemeClr>
                            </a:solidFill>
                            <a:effectLst/>
                            <a:latin typeface="源ノ角ゴシック JP Regular" panose="020B0500000000000000" pitchFamily="34" charset="-128"/>
                            <a:ea typeface="源ノ角ゴシック JP Regular" panose="020B05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9282905"/>
                      </a:ext>
                    </a:extLst>
                  </a:tr>
                  <a:tr h="304800">
                    <a:tc>
                      <a:txBody>
                        <a:bodyPr/>
                        <a:lstStyle/>
                        <a:p>
                          <a:pPr indent="133350" algn="l">
                            <a:spcAft>
                              <a:spcPts val="0"/>
                            </a:spcAft>
                          </a:pP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メソッド</a:t>
                          </a:r>
                          <a:endParaRPr lang="ja-JP"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ja-JP" altLang="en-US" sz="1400" dirty="0">
                              <a:solidFill>
                                <a:schemeClr val="tx1">
                                  <a:lumMod val="65000"/>
                                  <a:lumOff val="35000"/>
                                </a:schemeClr>
                              </a:solidFill>
                              <a:latin typeface="ヒラギノ丸ゴ Pro W4" panose="020F0400000000000000" pitchFamily="34" charset="-128"/>
                              <a:ea typeface="ヒラギノ丸ゴ Pro W4" panose="020F0400000000000000" pitchFamily="34" charset="-128"/>
                            </a:rPr>
                            <a:t>閾値</a:t>
                          </a: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024010"/>
                      </a:ext>
                    </a:extLst>
                  </a:tr>
                  <a:tr h="304800">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CASE1A</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ja-JP" altLang="en-US"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粗視化粒子の可視化</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indent="133350" algn="ctr">
                            <a:spcAft>
                              <a:spcPts val="0"/>
                            </a:spcAft>
                          </a:pPr>
                          <a:endParaRPr lang="ja-JP" sz="1400" kern="100" dirty="0">
                            <a:solidFill>
                              <a:schemeClr val="tx1">
                                <a:lumMod val="65000"/>
                                <a:lumOff val="35000"/>
                              </a:schemeClr>
                            </a:solidFill>
                            <a:effectLst/>
                            <a:latin typeface="源ノ角ゴシック JP Regular" panose="020B0500000000000000" pitchFamily="34" charset="-128"/>
                            <a:ea typeface="源ノ角ゴシック JP Regular" panose="020B05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2660531"/>
                      </a:ext>
                    </a:extLst>
                  </a:tr>
                  <a:tr h="304800">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CASE1B</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indent="133350" algn="l">
                            <a:spcAft>
                              <a:spcPts val="0"/>
                            </a:spcAft>
                          </a:pPr>
                          <a:r>
                            <a:rPr lang="ja-JP" altLang="en-US"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粒子ベース</a:t>
                          </a: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ja-JP"/>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82700" t="-322000" r="-844" b="-620000"/>
                          </a:stretch>
                        </a:blipFill>
                      </a:tcPr>
                    </a:tc>
                    <a:extLst>
                      <a:ext uri="{0D108BD9-81ED-4DB2-BD59-A6C34878D82A}">
                        <a16:rowId xmlns:a16="http://schemas.microsoft.com/office/drawing/2014/main" val="2547623397"/>
                      </a:ext>
                    </a:extLst>
                  </a:tr>
                  <a:tr h="304800">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CASE1C</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l">
                            <a:spcAft>
                              <a:spcPts val="0"/>
                            </a:spcAft>
                          </a:pP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ja-JP"/>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82700" t="-422000" r="-844" b="-520000"/>
                          </a:stretch>
                        </a:blipFill>
                      </a:tcPr>
                    </a:tc>
                    <a:extLst>
                      <a:ext uri="{0D108BD9-81ED-4DB2-BD59-A6C34878D82A}">
                        <a16:rowId xmlns:a16="http://schemas.microsoft.com/office/drawing/2014/main" val="3884611859"/>
                      </a:ext>
                    </a:extLst>
                  </a:tr>
                  <a:tr h="304800">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CASE1D</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l">
                            <a:spcAft>
                              <a:spcPts val="0"/>
                            </a:spcAft>
                          </a:pP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ja-JP"/>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82700" t="-522000" r="-844" b="-420000"/>
                          </a:stretch>
                        </a:blipFill>
                      </a:tcPr>
                    </a:tc>
                    <a:extLst>
                      <a:ext uri="{0D108BD9-81ED-4DB2-BD59-A6C34878D82A}">
                        <a16:rowId xmlns:a16="http://schemas.microsoft.com/office/drawing/2014/main" val="3887044891"/>
                      </a:ext>
                    </a:extLst>
                  </a:tr>
                  <a:tr h="304800">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CASE1E</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l">
                            <a:spcAft>
                              <a:spcPts val="0"/>
                            </a:spcAft>
                          </a:pP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ja-JP"/>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82700" t="-622000" r="-844" b="-320000"/>
                          </a:stretch>
                        </a:blipFill>
                      </a:tcPr>
                    </a:tc>
                    <a:extLst>
                      <a:ext uri="{0D108BD9-81ED-4DB2-BD59-A6C34878D82A}">
                        <a16:rowId xmlns:a16="http://schemas.microsoft.com/office/drawing/2014/main" val="1530604888"/>
                      </a:ext>
                    </a:extLst>
                  </a:tr>
                  <a:tr h="304800">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CASE1F</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indent="133350" algn="l">
                            <a:spcAft>
                              <a:spcPts val="0"/>
                            </a:spcAft>
                          </a:pPr>
                          <a:r>
                            <a:rPr lang="ja-JP" altLang="en-US"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格子ベース</a:t>
                          </a:r>
                          <a:endParaRPr lang="ja-JP" sz="14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ja-JP"/>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82700" t="-722000" r="-844" b="-220000"/>
                          </a:stretch>
                        </a:blipFill>
                      </a:tcPr>
                    </a:tc>
                    <a:extLst>
                      <a:ext uri="{0D108BD9-81ED-4DB2-BD59-A6C34878D82A}">
                        <a16:rowId xmlns:a16="http://schemas.microsoft.com/office/drawing/2014/main" val="2217884704"/>
                      </a:ext>
                    </a:extLst>
                  </a:tr>
                  <a:tr h="304800">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CASE1G</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ctr">
                            <a:spcAft>
                              <a:spcPts val="0"/>
                            </a:spcAft>
                          </a:pPr>
                          <a:endParaRPr lang="ja-JP" sz="1400" kern="100" dirty="0">
                            <a:solidFill>
                              <a:schemeClr val="tx1">
                                <a:lumMod val="65000"/>
                                <a:lumOff val="35000"/>
                              </a:schemeClr>
                            </a:solidFill>
                            <a:effectLst/>
                            <a:latin typeface="Cambria Math" panose="02040503050406030204" pitchFamily="18" charset="0"/>
                            <a:ea typeface="源ノ角ゴシック JP Regular" panose="020B05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ja-JP"/>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82700" t="-822000" r="-844" b="-120000"/>
                          </a:stretch>
                        </a:blipFill>
                      </a:tcPr>
                    </a:tc>
                    <a:extLst>
                      <a:ext uri="{0D108BD9-81ED-4DB2-BD59-A6C34878D82A}">
                        <a16:rowId xmlns:a16="http://schemas.microsoft.com/office/drawing/2014/main" val="175713722"/>
                      </a:ext>
                    </a:extLst>
                  </a:tr>
                  <a:tr h="304800">
                    <a:tc>
                      <a:txBody>
                        <a:bodyPr/>
                        <a:lstStyle/>
                        <a:p>
                          <a:pPr lvl="0" indent="133350" algn="l">
                            <a:spcAft>
                              <a:spcPts val="0"/>
                            </a:spcAft>
                          </a:pPr>
                          <a:r>
                            <a:rPr lang="en-US" alt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CASE1H</a:t>
                          </a:r>
                          <a:endParaRPr lang="ja-JP" sz="14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indent="133350" algn="ctr">
                            <a:spcAft>
                              <a:spcPts val="0"/>
                            </a:spcAft>
                          </a:pPr>
                          <a:endParaRPr lang="ja-JP" sz="1400" kern="100" dirty="0">
                            <a:solidFill>
                              <a:schemeClr val="tx1">
                                <a:lumMod val="65000"/>
                                <a:lumOff val="35000"/>
                              </a:schemeClr>
                            </a:solidFill>
                            <a:effectLst/>
                            <a:latin typeface="Cambria Math" panose="02040503050406030204" pitchFamily="18" charset="0"/>
                            <a:ea typeface="源ノ角ゴシック JP Regular" panose="020B0500000000000000" pitchFamily="34" charset="-128"/>
                            <a:cs typeface="Times New Roman" panose="02020603050405020304" pitchFamily="18" charset="0"/>
                          </a:endParaRPr>
                        </a:p>
                      </a:txBody>
                      <a:tcPr marL="68580" marR="6858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ja-JP"/>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82700" t="-922000" r="-844" b="-20000"/>
                          </a:stretch>
                        </a:blipFill>
                      </a:tcPr>
                    </a:tc>
                    <a:extLst>
                      <a:ext uri="{0D108BD9-81ED-4DB2-BD59-A6C34878D82A}">
                        <a16:rowId xmlns:a16="http://schemas.microsoft.com/office/drawing/2014/main" val="810038341"/>
                      </a:ext>
                    </a:extLst>
                  </a:tr>
                </a:tbl>
              </a:graphicData>
            </a:graphic>
          </p:graphicFrame>
        </mc:Fallback>
      </mc:AlternateContent>
      <p:pic>
        <p:nvPicPr>
          <p:cNvPr id="1025" name="Picture 1" descr="t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3577" y="602372"/>
            <a:ext cx="2406146" cy="207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714147"/>
      </p:ext>
    </p:extLst>
  </p:cSld>
  <p:clrMapOvr>
    <a:masterClrMapping/>
  </p:clrMapOvr>
  <mc:AlternateContent xmlns:mc="http://schemas.openxmlformats.org/markup-compatibility/2006" xmlns:p14="http://schemas.microsoft.com/office/powerpoint/2010/main">
    <mc:Choice Requires="p14">
      <p:transition spd="slow" p14:dur="2000" advTm="13558"/>
    </mc:Choice>
    <mc:Fallback xmlns="">
      <p:transition spd="slow" advTm="1355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main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2000" y="1303286"/>
            <a:ext cx="8160001" cy="4590000"/>
          </a:xfrm>
          <a:prstGeom prst="rect">
            <a:avLst/>
          </a:prstGeom>
        </p:spPr>
      </p:pic>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19</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834062"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解析①</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 |</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可視化結果・考察</a:t>
            </a:r>
          </a:p>
        </p:txBody>
      </p:sp>
      <p:sp>
        <p:nvSpPr>
          <p:cNvPr id="22" name="テキスト ボックス 21"/>
          <p:cNvSpPr txBox="1"/>
          <p:nvPr/>
        </p:nvSpPr>
        <p:spPr>
          <a:xfrm>
            <a:off x="528637" y="1365411"/>
            <a:ext cx="6005327"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各アルゴリズムの比較</a:t>
            </a:r>
          </a:p>
        </p:txBody>
      </p:sp>
      <p:pic>
        <p:nvPicPr>
          <p:cNvPr id="33" name="図 32"/>
          <p:cNvPicPr>
            <a:picLocks noChangeAspect="1"/>
          </p:cNvPicPr>
          <p:nvPr/>
        </p:nvPicPr>
        <p:blipFill rotWithShape="1">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sp>
        <p:nvSpPr>
          <p:cNvPr id="14" name="テキスト ボックス 13"/>
          <p:cNvSpPr txBox="1"/>
          <p:nvPr/>
        </p:nvSpPr>
        <p:spPr>
          <a:xfrm>
            <a:off x="1582859" y="5270741"/>
            <a:ext cx="5838873" cy="400110"/>
          </a:xfrm>
          <a:prstGeom prst="rect">
            <a:avLst/>
          </a:prstGeom>
          <a:noFill/>
        </p:spPr>
        <p:txBody>
          <a:bodyPr wrap="square" rtlCol="0">
            <a:spAutoFit/>
          </a:bodyPr>
          <a:lstStyle/>
          <a:p>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各アルゴリズムに可視化に大きな差異なし</a:t>
            </a:r>
          </a:p>
        </p:txBody>
      </p:sp>
      <p:sp>
        <p:nvSpPr>
          <p:cNvPr id="23" name="矢印: 右 22"/>
          <p:cNvSpPr/>
          <p:nvPr/>
        </p:nvSpPr>
        <p:spPr>
          <a:xfrm>
            <a:off x="704850" y="5176130"/>
            <a:ext cx="800100" cy="590550"/>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1007246" y="4156593"/>
            <a:ext cx="1597381" cy="707886"/>
          </a:xfrm>
          <a:prstGeom prst="rect">
            <a:avLst/>
          </a:prstGeom>
          <a:noFill/>
        </p:spPr>
        <p:txBody>
          <a:bodyPr wrap="square" rtlCol="0">
            <a:spAutoFit/>
          </a:bodyPr>
          <a:lstStyle/>
          <a:p>
            <a:pPr algn="ct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CASE1A</a:t>
            </a:r>
          </a:p>
          <a:p>
            <a:pPr algn="ctr"/>
            <a:r>
              <a:rPr kumimoji="1" lang="ja-JP" altLang="en-US" sz="2000" dirty="0">
                <a:solidFill>
                  <a:schemeClr val="tx1">
                    <a:lumMod val="65000"/>
                    <a:lumOff val="35000"/>
                  </a:schemeClr>
                </a:solidFill>
                <a:ea typeface="源ノ角ゴシック JP Regular" panose="020B0500000000000000" pitchFamily="34" charset="-128"/>
              </a:rPr>
              <a:t>粒子ベース</a:t>
            </a:r>
            <a:endPar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p:sp>
        <p:nvSpPr>
          <p:cNvPr id="25" name="テキスト ボックス 24"/>
          <p:cNvSpPr txBox="1"/>
          <p:nvPr/>
        </p:nvSpPr>
        <p:spPr>
          <a:xfrm>
            <a:off x="3859266" y="4156593"/>
            <a:ext cx="1597381" cy="707886"/>
          </a:xfrm>
          <a:prstGeom prst="rect">
            <a:avLst/>
          </a:prstGeom>
          <a:noFill/>
        </p:spPr>
        <p:txBody>
          <a:bodyPr wrap="square" rtlCol="0">
            <a:spAutoFit/>
          </a:bodyPr>
          <a:lstStyle/>
          <a:p>
            <a:pPr algn="ct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CASE1B</a:t>
            </a:r>
          </a:p>
          <a:p>
            <a:pPr algn="ctr"/>
            <a:r>
              <a:rPr kumimoji="1" lang="ja-JP" altLang="en-US" sz="2000" dirty="0">
                <a:solidFill>
                  <a:schemeClr val="tx1">
                    <a:lumMod val="65000"/>
                    <a:lumOff val="35000"/>
                  </a:schemeClr>
                </a:solidFill>
                <a:ea typeface="源ノ角ゴシック JP Regular" panose="020B0500000000000000" pitchFamily="34" charset="-128"/>
              </a:rPr>
              <a:t>粗視化粒子</a:t>
            </a:r>
            <a:endPar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p:sp>
        <p:nvSpPr>
          <p:cNvPr id="26" name="テキスト ボックス 25"/>
          <p:cNvSpPr txBox="1"/>
          <p:nvPr/>
        </p:nvSpPr>
        <p:spPr>
          <a:xfrm>
            <a:off x="6687959" y="4156593"/>
            <a:ext cx="1597381" cy="707886"/>
          </a:xfrm>
          <a:prstGeom prst="rect">
            <a:avLst/>
          </a:prstGeom>
          <a:noFill/>
        </p:spPr>
        <p:txBody>
          <a:bodyPr wrap="square" rtlCol="0">
            <a:spAutoFit/>
          </a:bodyPr>
          <a:lstStyle/>
          <a:p>
            <a:pPr algn="ct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CASE1F</a:t>
            </a:r>
          </a:p>
          <a:p>
            <a:pPr algn="ctr"/>
            <a:r>
              <a:rPr kumimoji="1" lang="ja-JP" altLang="en-US" sz="2000" dirty="0">
                <a:solidFill>
                  <a:schemeClr val="tx1">
                    <a:lumMod val="65000"/>
                    <a:lumOff val="35000"/>
                  </a:schemeClr>
                </a:solidFill>
                <a:ea typeface="源ノ角ゴシック JP Regular" panose="020B0500000000000000" pitchFamily="34" charset="-128"/>
              </a:rPr>
              <a:t>格子ベース</a:t>
            </a:r>
            <a:endPar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p:spTree>
    <p:extLst>
      <p:ext uri="{BB962C8B-B14F-4D97-AF65-F5344CB8AC3E}">
        <p14:creationId xmlns:p14="http://schemas.microsoft.com/office/powerpoint/2010/main" val="3510523582"/>
      </p:ext>
    </p:extLst>
  </p:cSld>
  <p:clrMapOvr>
    <a:masterClrMapping/>
  </p:clrMapOvr>
  <mc:AlternateContent xmlns:mc="http://schemas.openxmlformats.org/markup-compatibility/2006" xmlns:p14="http://schemas.microsoft.com/office/powerpoint/2010/main">
    <mc:Choice Requires="p14">
      <p:transition spd="slow" p14:dur="2000" advTm="13688"/>
    </mc:Choice>
    <mc:Fallback xmlns="">
      <p:transition spd="slow" advTm="13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6"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extLst mod="1">
    <p:ext uri="{E180D4A7-C9FB-4DFB-919C-405C955672EB}">
      <p14:showEvtLst xmlns:p14="http://schemas.microsoft.com/office/powerpoint/2010/main">
        <p14:playEvt time="2" objId="2"/>
        <p14:playEvt time="3006" objId="2"/>
        <p14:playEvt time="5966" objId="2"/>
        <p14:playEvt time="8899" objId="2"/>
        <p14:playEvt time="11854" objId="2"/>
        <p14:stopEvt time="13688"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0"/>
            <a:ext cx="9144000" cy="630872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kumimoji="1" lang="ja-JP" altLang="en-US" sz="1662" dirty="0"/>
          </a:p>
        </p:txBody>
      </p:sp>
      <p:sp>
        <p:nvSpPr>
          <p:cNvPr id="4" name="フッター プレースホルダー 3"/>
          <p:cNvSpPr>
            <a:spLocks noGrp="1"/>
          </p:cNvSpPr>
          <p:nvPr>
            <p:ph type="ftr" sz="quarter" idx="11"/>
          </p:nvPr>
        </p:nvSpPr>
        <p:spPr>
          <a:xfrm>
            <a:off x="2162175" y="6356351"/>
            <a:ext cx="4819650" cy="365125"/>
          </a:xfrm>
        </p:spPr>
        <p:txBody>
          <a:bodyPr/>
          <a:lstStyle/>
          <a:p>
            <a:r>
              <a:rPr kumimoji="1" lang="en-US" altLang="ja-JP" dirty="0"/>
              <a:t>Development of a visualization technique for a large-scale DEM simulation </a:t>
            </a:r>
            <a:endParaRPr kumimoji="1" lang="ja-JP" altLang="en-US" dirty="0"/>
          </a:p>
        </p:txBody>
      </p:sp>
      <p:sp>
        <p:nvSpPr>
          <p:cNvPr id="5" name="スライド番号プレースホルダー 4"/>
          <p:cNvSpPr>
            <a:spLocks noGrp="1"/>
          </p:cNvSpPr>
          <p:nvPr>
            <p:ph type="sldNum" sz="quarter" idx="12"/>
          </p:nvPr>
        </p:nvSpPr>
        <p:spPr/>
        <p:txBody>
          <a:bodyPr/>
          <a:lstStyle/>
          <a:p>
            <a:fld id="{7F430E43-545A-4794-92CE-E544E0631A6C}" type="slidenum">
              <a:rPr kumimoji="1" lang="ja-JP" altLang="en-US" smtClean="0"/>
              <a:t>2</a:t>
            </a:fld>
            <a:endParaRPr kumimoji="1" lang="ja-JP" altLang="en-US" dirty="0"/>
          </a:p>
        </p:txBody>
      </p:sp>
      <p:sp>
        <p:nvSpPr>
          <p:cNvPr id="7" name="テキスト ボックス 6"/>
          <p:cNvSpPr txBox="1"/>
          <p:nvPr/>
        </p:nvSpPr>
        <p:spPr>
          <a:xfrm>
            <a:off x="3048000" y="2554197"/>
            <a:ext cx="3048000" cy="1200329"/>
          </a:xfrm>
          <a:prstGeom prst="rect">
            <a:avLst/>
          </a:prstGeom>
          <a:noFill/>
        </p:spPr>
        <p:txBody>
          <a:bodyPr wrap="square" rtlCol="0">
            <a:spAutoFit/>
          </a:bodyPr>
          <a:lstStyle/>
          <a:p>
            <a:pPr algn="ctr"/>
            <a:r>
              <a:rPr kumimoji="1" lang="en-US" altLang="ja-JP" sz="7200" dirty="0">
                <a:solidFill>
                  <a:schemeClr val="bg1"/>
                </a:solidFill>
                <a:latin typeface="源ノ角ゴシック JP Bold" panose="020B0800000000000000" pitchFamily="34" charset="-128"/>
                <a:ea typeface="源ノ角ゴシック JP Bold" panose="020B0800000000000000" pitchFamily="34" charset="-128"/>
              </a:rPr>
              <a:t>1.</a:t>
            </a:r>
            <a:r>
              <a:rPr kumimoji="1" lang="ja-JP" altLang="en-US" sz="7200" dirty="0">
                <a:solidFill>
                  <a:schemeClr val="bg1"/>
                </a:solidFill>
                <a:latin typeface="源ノ角ゴシック JP Bold" panose="020B0800000000000000" pitchFamily="34" charset="-128"/>
                <a:ea typeface="源ノ角ゴシック JP Bold" panose="020B0800000000000000" pitchFamily="34" charset="-128"/>
              </a:rPr>
              <a:t>序論</a:t>
            </a:r>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Tree>
    <p:extLst>
      <p:ext uri="{BB962C8B-B14F-4D97-AF65-F5344CB8AC3E}">
        <p14:creationId xmlns:p14="http://schemas.microsoft.com/office/powerpoint/2010/main" val="4156546832"/>
      </p:ext>
    </p:extLst>
  </p:cSld>
  <p:clrMapOvr>
    <a:masterClrMapping/>
  </p:clrMapOvr>
  <mc:AlternateContent xmlns:mc="http://schemas.openxmlformats.org/markup-compatibility/2006" xmlns:p14="http://schemas.microsoft.com/office/powerpoint/2010/main">
    <mc:Choice Requires="p14">
      <p:transition spd="slow" p14:dur="2000" advTm="1202"/>
    </mc:Choice>
    <mc:Fallback xmlns="">
      <p:transition spd="slow" advTm="120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in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0881" y="966970"/>
            <a:ext cx="8582238" cy="4827509"/>
          </a:xfrm>
          <a:prstGeom prst="rect">
            <a:avLst/>
          </a:prstGeom>
        </p:spPr>
      </p:pic>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20</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834062"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解析①</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 |</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可視化結果・考察</a:t>
            </a:r>
          </a:p>
        </p:txBody>
      </p:sp>
      <p:sp>
        <p:nvSpPr>
          <p:cNvPr id="22" name="テキスト ボックス 21"/>
          <p:cNvSpPr txBox="1"/>
          <p:nvPr/>
        </p:nvSpPr>
        <p:spPr>
          <a:xfrm>
            <a:off x="528637" y="1365411"/>
            <a:ext cx="6005327"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粒子ベースアルゴリズムの閾値による挙動変化</a:t>
            </a:r>
          </a:p>
        </p:txBody>
      </p:sp>
      <p:pic>
        <p:nvPicPr>
          <p:cNvPr id="33" name="図 32"/>
          <p:cNvPicPr>
            <a:picLocks noChangeAspect="1"/>
          </p:cNvPicPr>
          <p:nvPr/>
        </p:nvPicPr>
        <p:blipFill rotWithShape="1">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mc:AlternateContent xmlns:mc="http://schemas.openxmlformats.org/markup-compatibility/2006" xmlns:a14="http://schemas.microsoft.com/office/drawing/2010/main">
        <mc:Choice Requires="a14">
          <p:sp>
            <p:nvSpPr>
              <p:cNvPr id="14" name="テキスト ボックス 13"/>
              <p:cNvSpPr txBox="1"/>
              <p:nvPr/>
            </p:nvSpPr>
            <p:spPr>
              <a:xfrm>
                <a:off x="1582859" y="5587936"/>
                <a:ext cx="4875091" cy="400110"/>
              </a:xfrm>
              <a:prstGeom prst="rect">
                <a:avLst/>
              </a:prstGeom>
              <a:noFill/>
            </p:spPr>
            <p:txBody>
              <a:bodyPr wrap="square" rtlCol="0">
                <a:spAutoFit/>
              </a:bodyPr>
              <a:lstStyle/>
              <a:p>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粒子ベースでは</a:t>
                </a:r>
                <a14:m>
                  <m:oMath xmlns:m="http://schemas.openxmlformats.org/officeDocument/2006/math">
                    <m:sSub>
                      <m:sSubPr>
                        <m:ctrlPr>
                          <a:rPr kumimoji="1" lang="en-US" altLang="ja-JP" sz="2000" b="0" i="1" dirty="0" smtClean="0">
                            <a:solidFill>
                              <a:schemeClr val="accent2"/>
                            </a:solidFill>
                            <a:latin typeface="Cambria Math" panose="02040503050406030204" pitchFamily="18" charset="0"/>
                            <a:ea typeface="源ノ角ゴシック JP Regular" panose="020B0500000000000000" pitchFamily="34" charset="-128"/>
                          </a:rPr>
                        </m:ctrlPr>
                      </m:sSubPr>
                      <m:e>
                        <m:r>
                          <a:rPr kumimoji="1" lang="en-US" altLang="ja-JP" sz="2000" b="0" i="1" dirty="0" smtClean="0">
                            <a:solidFill>
                              <a:schemeClr val="accent2"/>
                            </a:solidFill>
                            <a:latin typeface="Cambria Math" panose="02040503050406030204" pitchFamily="18" charset="0"/>
                            <a:ea typeface="源ノ角ゴシック JP Regular" panose="020B0500000000000000" pitchFamily="34" charset="-128"/>
                          </a:rPr>
                          <m:t>𝜙</m:t>
                        </m:r>
                      </m:e>
                      <m:sub>
                        <m:r>
                          <a:rPr kumimoji="1" lang="en-US" altLang="ja-JP" sz="2000" b="0" i="1" dirty="0" smtClean="0">
                            <a:solidFill>
                              <a:schemeClr val="accent2"/>
                            </a:solidFill>
                            <a:latin typeface="Cambria Math" panose="02040503050406030204" pitchFamily="18" charset="0"/>
                            <a:ea typeface="源ノ角ゴシック JP Regular" panose="020B0500000000000000" pitchFamily="34" charset="-128"/>
                          </a:rPr>
                          <m:t>𝑑𝑒𝑛𝑠𝑒</m:t>
                        </m:r>
                      </m:sub>
                    </m:sSub>
                    <m:r>
                      <a:rPr kumimoji="1" lang="en-US" altLang="ja-JP" sz="2000" b="0" i="1" dirty="0" smtClean="0">
                        <a:solidFill>
                          <a:schemeClr val="accent2"/>
                        </a:solidFill>
                        <a:latin typeface="Cambria Math" panose="02040503050406030204" pitchFamily="18" charset="0"/>
                        <a:ea typeface="源ノ角ゴシック JP Regular" panose="020B0500000000000000" pitchFamily="34" charset="-128"/>
                      </a:rPr>
                      <m:t>=0.4</m:t>
                    </m:r>
                  </m:oMath>
                </a14:m>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程度が適当</a:t>
                </a:r>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1582859" y="5587936"/>
                <a:ext cx="4875091" cy="400110"/>
              </a:xfrm>
              <a:prstGeom prst="rect">
                <a:avLst/>
              </a:prstGeom>
              <a:blipFill>
                <a:blip r:embed="rId12"/>
                <a:stretch>
                  <a:fillRect l="-1377" t="-10769" b="-26154"/>
                </a:stretch>
              </a:blipFill>
            </p:spPr>
            <p:txBody>
              <a:bodyPr/>
              <a:lstStyle/>
              <a:p>
                <a:r>
                  <a:rPr lang="ja-JP" altLang="en-US">
                    <a:noFill/>
                  </a:rPr>
                  <a:t> </a:t>
                </a:r>
              </a:p>
            </p:txBody>
          </p:sp>
        </mc:Fallback>
      </mc:AlternateContent>
      <p:sp>
        <p:nvSpPr>
          <p:cNvPr id="23" name="矢印: 右 22"/>
          <p:cNvSpPr/>
          <p:nvPr/>
        </p:nvSpPr>
        <p:spPr>
          <a:xfrm>
            <a:off x="704850" y="5493325"/>
            <a:ext cx="800100" cy="590550"/>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p:cNvSpPr txBox="1"/>
              <p:nvPr/>
            </p:nvSpPr>
            <p:spPr>
              <a:xfrm>
                <a:off x="2732609" y="3918689"/>
                <a:ext cx="1597381" cy="646331"/>
              </a:xfrm>
              <a:prstGeom prst="rect">
                <a:avLst/>
              </a:prstGeom>
              <a:noFill/>
            </p:spPr>
            <p:txBody>
              <a:bodyPr wrap="square" rtlCol="0">
                <a:spAutoFit/>
              </a:bodyPr>
              <a:lstStyle/>
              <a:p>
                <a:pPr algn="ctr"/>
                <a:r>
                  <a:rPr kumimoji="1" lang="en-US" altLang="ja-JP"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CASE1C</a:t>
                </a:r>
              </a:p>
              <a:p>
                <a:pPr algn="ctr"/>
                <a14:m>
                  <m:oMathPara xmlns:m="http://schemas.openxmlformats.org/officeDocument/2006/math">
                    <m:oMathParaPr>
                      <m:jc m:val="centerGroup"/>
                    </m:oMathParaPr>
                    <m:oMath xmlns:m="http://schemas.openxmlformats.org/officeDocument/2006/math">
                      <m:sSub>
                        <m:sSubPr>
                          <m:ctrlPr>
                            <a:rPr kumimoji="1" lang="en-US" altLang="ja-JP" i="1">
                              <a:solidFill>
                                <a:schemeClr val="tx1">
                                  <a:lumMod val="65000"/>
                                  <a:lumOff val="35000"/>
                                </a:schemeClr>
                              </a:solidFill>
                              <a:latin typeface="Cambria Math" panose="02040503050406030204" pitchFamily="18" charset="0"/>
                              <a:ea typeface="源ノ角ゴシック JP Regular" panose="020B0500000000000000" pitchFamily="34" charset="-128"/>
                            </a:rPr>
                          </m:ctrlPr>
                        </m:sSubPr>
                        <m:e>
                          <m:r>
                            <a:rPr kumimoji="1" lang="en-US" altLang="ja-JP" i="1">
                              <a:solidFill>
                                <a:schemeClr val="tx1">
                                  <a:lumMod val="65000"/>
                                  <a:lumOff val="35000"/>
                                </a:schemeClr>
                              </a:solidFill>
                              <a:latin typeface="Cambria Math" panose="02040503050406030204" pitchFamily="18" charset="0"/>
                              <a:ea typeface="源ノ角ゴシック JP Regular" panose="020B0500000000000000" pitchFamily="34" charset="-128"/>
                            </a:rPr>
                            <m:t>𝜙</m:t>
                          </m:r>
                        </m:e>
                        <m:sub>
                          <m: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𝑑𝑒𝑛𝑠𝑒</m:t>
                          </m:r>
                        </m:sub>
                      </m:sSub>
                      <m:r>
                        <a:rPr kumimoji="1" lang="en-US" altLang="ja-JP" i="1">
                          <a:solidFill>
                            <a:schemeClr val="tx1">
                              <a:lumMod val="65000"/>
                              <a:lumOff val="35000"/>
                            </a:schemeClr>
                          </a:solidFill>
                          <a:latin typeface="Cambria Math" panose="02040503050406030204" pitchFamily="18" charset="0"/>
                          <a:ea typeface="源ノ角ゴシック JP Regular" panose="020B0500000000000000" pitchFamily="34" charset="-128"/>
                        </a:rPr>
                        <m:t>=0.</m:t>
                      </m:r>
                      <m: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5</m:t>
                      </m:r>
                    </m:oMath>
                  </m:oMathPara>
                </a14:m>
                <a:endParaRPr kumimoji="1" lang="ja-JP" altLang="en-US"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2732609" y="3918689"/>
                <a:ext cx="1597381" cy="646331"/>
              </a:xfrm>
              <a:prstGeom prst="rect">
                <a:avLst/>
              </a:prstGeom>
              <a:blipFill>
                <a:blip r:embed="rId13"/>
                <a:stretch>
                  <a:fillRect t="-5660" b="-66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860569" y="3918689"/>
                <a:ext cx="1597381" cy="646331"/>
              </a:xfrm>
              <a:prstGeom prst="rect">
                <a:avLst/>
              </a:prstGeom>
              <a:noFill/>
            </p:spPr>
            <p:txBody>
              <a:bodyPr wrap="square" rtlCol="0">
                <a:spAutoFit/>
              </a:bodyPr>
              <a:lstStyle/>
              <a:p>
                <a:pPr algn="ctr"/>
                <a:r>
                  <a:rPr kumimoji="1" lang="en-US" altLang="ja-JP"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CASE1D</a:t>
                </a:r>
              </a:p>
              <a:p>
                <a:pPr algn="ct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ctrlPr>
                        </m:sSubPr>
                        <m:e>
                          <m: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𝜙</m:t>
                          </m:r>
                        </m:e>
                        <m:sub>
                          <m: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𝑑𝑒𝑛𝑠𝑒</m:t>
                          </m:r>
                        </m:sub>
                      </m:sSub>
                      <m: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=0.4</m:t>
                      </m:r>
                    </m:oMath>
                  </m:oMathPara>
                </a14:m>
                <a:endParaRPr kumimoji="1" lang="ja-JP" altLang="en-US"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860569" y="3918689"/>
                <a:ext cx="1597381" cy="646331"/>
              </a:xfrm>
              <a:prstGeom prst="rect">
                <a:avLst/>
              </a:prstGeom>
              <a:blipFill>
                <a:blip r:embed="rId14"/>
                <a:stretch>
                  <a:fillRect t="-5660" b="-66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6917969" y="3918689"/>
                <a:ext cx="1597381" cy="646331"/>
              </a:xfrm>
              <a:prstGeom prst="rect">
                <a:avLst/>
              </a:prstGeom>
              <a:noFill/>
            </p:spPr>
            <p:txBody>
              <a:bodyPr wrap="square" rtlCol="0">
                <a:spAutoFit/>
              </a:bodyPr>
              <a:lstStyle/>
              <a:p>
                <a:pPr algn="ctr"/>
                <a:r>
                  <a:rPr kumimoji="1" lang="en-US" altLang="ja-JP"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CASE1E</a:t>
                </a:r>
              </a:p>
              <a:p>
                <a:pPr algn="ctr"/>
                <a14:m>
                  <m:oMathPara xmlns:m="http://schemas.openxmlformats.org/officeDocument/2006/math">
                    <m:oMathParaPr>
                      <m:jc m:val="centerGroup"/>
                    </m:oMathParaPr>
                    <m:oMath xmlns:m="http://schemas.openxmlformats.org/officeDocument/2006/math">
                      <m:sSub>
                        <m:sSubPr>
                          <m:ctrlPr>
                            <a:rPr kumimoji="1" lang="en-US" altLang="ja-JP" i="1">
                              <a:solidFill>
                                <a:schemeClr val="tx1">
                                  <a:lumMod val="65000"/>
                                  <a:lumOff val="35000"/>
                                </a:schemeClr>
                              </a:solidFill>
                              <a:latin typeface="Cambria Math" panose="02040503050406030204" pitchFamily="18" charset="0"/>
                              <a:ea typeface="源ノ角ゴシック JP Regular" panose="020B0500000000000000" pitchFamily="34" charset="-128"/>
                            </a:rPr>
                          </m:ctrlPr>
                        </m:sSubPr>
                        <m:e>
                          <m:r>
                            <a:rPr kumimoji="1" lang="en-US" altLang="ja-JP" i="1">
                              <a:solidFill>
                                <a:schemeClr val="tx1">
                                  <a:lumMod val="65000"/>
                                  <a:lumOff val="35000"/>
                                </a:schemeClr>
                              </a:solidFill>
                              <a:latin typeface="Cambria Math" panose="02040503050406030204" pitchFamily="18" charset="0"/>
                              <a:ea typeface="源ノ角ゴシック JP Regular" panose="020B0500000000000000" pitchFamily="34" charset="-128"/>
                            </a:rPr>
                            <m:t>𝜙</m:t>
                          </m:r>
                        </m:e>
                        <m:sub>
                          <m: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𝑑𝑒𝑛𝑠𝑒</m:t>
                          </m:r>
                        </m:sub>
                      </m:sSub>
                      <m:r>
                        <a:rPr kumimoji="1" lang="en-US" altLang="ja-JP" i="1">
                          <a:solidFill>
                            <a:schemeClr val="tx1">
                              <a:lumMod val="65000"/>
                              <a:lumOff val="35000"/>
                            </a:schemeClr>
                          </a:solidFill>
                          <a:latin typeface="Cambria Math" panose="02040503050406030204" pitchFamily="18" charset="0"/>
                          <a:ea typeface="源ノ角ゴシック JP Regular" panose="020B0500000000000000" pitchFamily="34" charset="-128"/>
                        </a:rPr>
                        <m:t>=0.</m:t>
                      </m:r>
                      <m: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3</m:t>
                      </m:r>
                    </m:oMath>
                  </m:oMathPara>
                </a14:m>
                <a:endParaRPr kumimoji="1" lang="ja-JP" altLang="en-US"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6917969" y="3918689"/>
                <a:ext cx="1597381" cy="646331"/>
              </a:xfrm>
              <a:prstGeom prst="rect">
                <a:avLst/>
              </a:prstGeom>
              <a:blipFill>
                <a:blip r:embed="rId15"/>
                <a:stretch>
                  <a:fillRect t="-5660" b="-66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5228678" y="4894054"/>
                <a:ext cx="3639394" cy="338554"/>
              </a:xfrm>
              <a:prstGeom prst="rect">
                <a:avLst/>
              </a:prstGeom>
            </p:spPr>
            <p:txBody>
              <a:bodyPr wrap="none">
                <a:spAutoFit/>
              </a:bodyPr>
              <a:lstStyle/>
              <a:p>
                <a14:m>
                  <m:oMath xmlns:m="http://schemas.openxmlformats.org/officeDocument/2006/math">
                    <m:sSub>
                      <m:sSubPr>
                        <m:ctrlPr>
                          <a:rPr kumimoji="1" lang="en-US" altLang="ja-JP" sz="160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ctrlPr>
                      </m:sSubPr>
                      <m:e>
                        <m:r>
                          <a:rPr kumimoji="1" lang="en-US" altLang="ja-JP" sz="1600" i="1">
                            <a:solidFill>
                              <a:schemeClr val="tx1">
                                <a:lumMod val="65000"/>
                                <a:lumOff val="35000"/>
                              </a:schemeClr>
                            </a:solidFill>
                            <a:latin typeface="Cambria Math" panose="02040503050406030204" pitchFamily="18" charset="0"/>
                            <a:ea typeface="源ノ角ゴシック JP Regular" panose="020B0500000000000000" pitchFamily="34" charset="-128"/>
                          </a:rPr>
                          <m:t>𝜙</m:t>
                        </m:r>
                      </m:e>
                      <m:sub>
                        <m:r>
                          <a:rPr kumimoji="1" lang="en-US" altLang="ja-JP" sz="1600" i="1">
                            <a:solidFill>
                              <a:schemeClr val="tx1">
                                <a:lumMod val="65000"/>
                                <a:lumOff val="35000"/>
                              </a:schemeClr>
                            </a:solidFill>
                            <a:latin typeface="Cambria Math" panose="02040503050406030204" pitchFamily="18" charset="0"/>
                            <a:ea typeface="源ノ角ゴシック JP Regular" panose="020B0500000000000000" pitchFamily="34" charset="-128"/>
                          </a:rPr>
                          <m:t>𝑑𝑒𝑛𝑠𝑒</m:t>
                        </m:r>
                      </m:sub>
                    </m:sSub>
                    <m:r>
                      <a:rPr kumimoji="1" lang="ja-JP" altLang="en-US" sz="160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m:t>
                    </m:r>
                  </m:oMath>
                </a14:m>
                <a:r>
                  <a:rPr lang="ja-JP" altLang="en-US" sz="16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密とみなす体積分率の下限値</a:t>
                </a:r>
              </a:p>
            </p:txBody>
          </p:sp>
        </mc:Choice>
        <mc:Fallback xmlns="">
          <p:sp>
            <p:nvSpPr>
              <p:cNvPr id="3" name="正方形/長方形 2"/>
              <p:cNvSpPr>
                <a:spLocks noRot="1" noChangeAspect="1" noMove="1" noResize="1" noEditPoints="1" noAdjustHandles="1" noChangeArrowheads="1" noChangeShapeType="1" noTextEdit="1"/>
              </p:cNvSpPr>
              <p:nvPr/>
            </p:nvSpPr>
            <p:spPr>
              <a:xfrm>
                <a:off x="5228678" y="4894054"/>
                <a:ext cx="3639394" cy="338554"/>
              </a:xfrm>
              <a:prstGeom prst="rect">
                <a:avLst/>
              </a:prstGeom>
              <a:blipFill>
                <a:blip r:embed="rId16"/>
                <a:stretch>
                  <a:fillRect l="-168"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675209" y="3918689"/>
                <a:ext cx="1597381" cy="646331"/>
              </a:xfrm>
              <a:prstGeom prst="rect">
                <a:avLst/>
              </a:prstGeom>
              <a:noFill/>
            </p:spPr>
            <p:txBody>
              <a:bodyPr wrap="square" rtlCol="0">
                <a:spAutoFit/>
              </a:bodyPr>
              <a:lstStyle/>
              <a:p>
                <a:pPr algn="ctr"/>
                <a:r>
                  <a:rPr kumimoji="1" lang="en-US" altLang="ja-JP"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CASE1B</a:t>
                </a:r>
              </a:p>
              <a:p>
                <a:pPr algn="ctr"/>
                <a14:m>
                  <m:oMathPara xmlns:m="http://schemas.openxmlformats.org/officeDocument/2006/math">
                    <m:oMathParaPr>
                      <m:jc m:val="centerGroup"/>
                    </m:oMathParaPr>
                    <m:oMath xmlns:m="http://schemas.openxmlformats.org/officeDocument/2006/math">
                      <m:sSub>
                        <m:sSubPr>
                          <m:ctrlPr>
                            <a:rPr kumimoji="1" lang="en-US" altLang="ja-JP" i="1">
                              <a:solidFill>
                                <a:schemeClr val="tx1">
                                  <a:lumMod val="65000"/>
                                  <a:lumOff val="35000"/>
                                </a:schemeClr>
                              </a:solidFill>
                              <a:latin typeface="Cambria Math" panose="02040503050406030204" pitchFamily="18" charset="0"/>
                              <a:ea typeface="源ノ角ゴシック JP Regular" panose="020B0500000000000000" pitchFamily="34" charset="-128"/>
                            </a:rPr>
                          </m:ctrlPr>
                        </m:sSubPr>
                        <m:e>
                          <m:r>
                            <a:rPr kumimoji="1" lang="en-US" altLang="ja-JP" i="1">
                              <a:solidFill>
                                <a:schemeClr val="tx1">
                                  <a:lumMod val="65000"/>
                                  <a:lumOff val="35000"/>
                                </a:schemeClr>
                              </a:solidFill>
                              <a:latin typeface="Cambria Math" panose="02040503050406030204" pitchFamily="18" charset="0"/>
                              <a:ea typeface="源ノ角ゴシック JP Regular" panose="020B0500000000000000" pitchFamily="34" charset="-128"/>
                            </a:rPr>
                            <m:t>𝜙</m:t>
                          </m:r>
                        </m:e>
                        <m:sub>
                          <m: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𝑑𝑒𝑛𝑠𝑒</m:t>
                          </m:r>
                        </m:sub>
                      </m:sSub>
                      <m:r>
                        <a:rPr kumimoji="1" lang="en-US" altLang="ja-JP" i="1">
                          <a:solidFill>
                            <a:schemeClr val="tx1">
                              <a:lumMod val="65000"/>
                              <a:lumOff val="35000"/>
                            </a:schemeClr>
                          </a:solidFill>
                          <a:latin typeface="Cambria Math" panose="02040503050406030204" pitchFamily="18" charset="0"/>
                          <a:ea typeface="源ノ角ゴシック JP Regular" panose="020B0500000000000000" pitchFamily="34" charset="-128"/>
                        </a:rPr>
                        <m:t>=</m:t>
                      </m:r>
                      <m:r>
                        <a:rPr kumimoji="1" lang="en-US" altLang="ja-JP"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1</m:t>
                      </m:r>
                      <m:r>
                        <a:rPr kumimoji="1" lang="en-US" altLang="ja-JP"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.0</m:t>
                      </m:r>
                    </m:oMath>
                  </m:oMathPara>
                </a14:m>
                <a:endParaRPr kumimoji="1" lang="ja-JP" altLang="en-US"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75209" y="3918689"/>
                <a:ext cx="1597381" cy="646331"/>
              </a:xfrm>
              <a:prstGeom prst="rect">
                <a:avLst/>
              </a:prstGeom>
              <a:blipFill>
                <a:blip r:embed="rId17"/>
                <a:stretch>
                  <a:fillRect t="-5660" b="-66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77721540"/>
      </p:ext>
    </p:extLst>
  </p:cSld>
  <p:clrMapOvr>
    <a:masterClrMapping/>
  </p:clrMapOvr>
  <mc:AlternateContent xmlns:mc="http://schemas.openxmlformats.org/markup-compatibility/2006" xmlns:p14="http://schemas.microsoft.com/office/powerpoint/2010/main">
    <mc:Choice Requires="p14">
      <p:transition spd="slow" p14:dur="2000" advTm="23369"/>
    </mc:Choice>
    <mc:Fallback xmlns="">
      <p:transition spd="slow" advTm="2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mod="1">
    <p:ext uri="{E180D4A7-C9FB-4DFB-919C-405C955672EB}">
      <p14:showEvtLst xmlns:p14="http://schemas.microsoft.com/office/powerpoint/2010/main">
        <p14:playEvt time="10" objId="2"/>
        <p14:playEvt time="9031" objId="2"/>
        <p14:playEvt time="18005" objId="2"/>
        <p14:stopEvt time="23369" objId="2"/>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in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3308" y="1295119"/>
            <a:ext cx="8157385" cy="4588529"/>
          </a:xfrm>
          <a:prstGeom prst="rect">
            <a:avLst/>
          </a:prstGeom>
        </p:spPr>
      </p:pic>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21</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834062"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解析①</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 |</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可視化結果・考察</a:t>
            </a:r>
          </a:p>
        </p:txBody>
      </p:sp>
      <p:sp>
        <p:nvSpPr>
          <p:cNvPr id="22" name="テキスト ボックス 21"/>
          <p:cNvSpPr txBox="1"/>
          <p:nvPr/>
        </p:nvSpPr>
        <p:spPr>
          <a:xfrm>
            <a:off x="528637" y="1365411"/>
            <a:ext cx="6005327"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格子ベースアルゴリズムの閾値による挙動変化</a:t>
            </a:r>
          </a:p>
        </p:txBody>
      </p:sp>
      <p:pic>
        <p:nvPicPr>
          <p:cNvPr id="33" name="図 32"/>
          <p:cNvPicPr>
            <a:picLocks noChangeAspect="1"/>
          </p:cNvPicPr>
          <p:nvPr/>
        </p:nvPicPr>
        <p:blipFill rotWithShape="1">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mc:AlternateContent xmlns:mc="http://schemas.openxmlformats.org/markup-compatibility/2006" xmlns:a14="http://schemas.microsoft.com/office/drawing/2010/main">
        <mc:Choice Requires="a14">
          <p:sp>
            <p:nvSpPr>
              <p:cNvPr id="26" name="正方形/長方形 25"/>
              <p:cNvSpPr/>
              <p:nvPr/>
            </p:nvSpPr>
            <p:spPr>
              <a:xfrm>
                <a:off x="5337105" y="4894054"/>
                <a:ext cx="3530967" cy="338554"/>
              </a:xfrm>
              <a:prstGeom prst="rect">
                <a:avLst/>
              </a:prstGeom>
            </p:spPr>
            <p:txBody>
              <a:bodyPr wrap="none">
                <a:spAutoFit/>
              </a:bodyPr>
              <a:lstStyle/>
              <a:p>
                <a14:m>
                  <m:oMath xmlns:m="http://schemas.openxmlformats.org/officeDocument/2006/math">
                    <m:sSub>
                      <m:sSubPr>
                        <m:ctrlPr>
                          <a:rPr kumimoji="1" lang="en-US" altLang="ja-JP" sz="160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ctrlPr>
                      </m:sSubPr>
                      <m:e>
                        <m:r>
                          <a:rPr kumimoji="1" lang="en-US" altLang="ja-JP" sz="1600" i="1">
                            <a:solidFill>
                              <a:schemeClr val="tx1">
                                <a:lumMod val="65000"/>
                                <a:lumOff val="35000"/>
                              </a:schemeClr>
                            </a:solidFill>
                            <a:latin typeface="Cambria Math" panose="02040503050406030204" pitchFamily="18" charset="0"/>
                            <a:ea typeface="源ノ角ゴシック JP Regular" panose="020B0500000000000000" pitchFamily="34" charset="-128"/>
                          </a:rPr>
                          <m:t>𝜙</m:t>
                        </m:r>
                      </m:e>
                      <m:sub>
                        <m:r>
                          <a:rPr kumimoji="1" lang="en-US" altLang="ja-JP" sz="1600"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𝑤𝑎𝑙𝑙</m:t>
                        </m:r>
                      </m:sub>
                    </m:sSub>
                    <m:r>
                      <a:rPr kumimoji="1" lang="ja-JP" altLang="en-US" sz="160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m:t>
                    </m:r>
                  </m:oMath>
                </a14:m>
                <a:r>
                  <a:rPr lang="ja-JP" altLang="en-US" sz="16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壁とみなす体積分率の下限値</a:t>
                </a:r>
              </a:p>
            </p:txBody>
          </p:sp>
        </mc:Choice>
        <mc:Fallback xmlns="">
          <p:sp>
            <p:nvSpPr>
              <p:cNvPr id="26" name="正方形/長方形 25"/>
              <p:cNvSpPr>
                <a:spLocks noRot="1" noChangeAspect="1" noMove="1" noResize="1" noEditPoints="1" noAdjustHandles="1" noChangeArrowheads="1" noChangeShapeType="1" noTextEdit="1"/>
              </p:cNvSpPr>
              <p:nvPr/>
            </p:nvSpPr>
            <p:spPr>
              <a:xfrm>
                <a:off x="5337105" y="4894054"/>
                <a:ext cx="3530967" cy="338554"/>
              </a:xfrm>
              <a:prstGeom prst="rect">
                <a:avLst/>
              </a:prstGeom>
              <a:blipFill>
                <a:blip r:embed="rId12"/>
                <a:stretch>
                  <a:fillRect l="-173" t="-5455" b="-2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1104900" y="4171779"/>
                <a:ext cx="1597381" cy="707886"/>
              </a:xfrm>
              <a:prstGeom prst="rect">
                <a:avLst/>
              </a:prstGeom>
              <a:noFill/>
            </p:spPr>
            <p:txBody>
              <a:bodyPr wrap="square" rtlCol="0">
                <a:spAutoFit/>
              </a:bodyPr>
              <a:lstStyle/>
              <a:p>
                <a:pPr algn="ct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CASE1F</a:t>
                </a:r>
              </a:p>
              <a:p>
                <a:pPr algn="ctr"/>
                <a14:m>
                  <m:oMathPara xmlns:m="http://schemas.openxmlformats.org/officeDocument/2006/math">
                    <m:oMathParaPr>
                      <m:jc m:val="centerGroup"/>
                    </m:oMathParaPr>
                    <m:oMath xmlns:m="http://schemas.openxmlformats.org/officeDocument/2006/math">
                      <m:sSub>
                        <m:sSubPr>
                          <m:ctrlPr>
                            <a:rPr kumimoji="1" lang="en-US" altLang="ja-JP" sz="2000" i="1">
                              <a:solidFill>
                                <a:schemeClr val="tx1">
                                  <a:lumMod val="65000"/>
                                  <a:lumOff val="35000"/>
                                </a:schemeClr>
                              </a:solidFill>
                              <a:latin typeface="Cambria Math" panose="02040503050406030204" pitchFamily="18" charset="0"/>
                              <a:ea typeface="源ノ角ゴシック JP Regular" panose="020B0500000000000000" pitchFamily="34" charset="-128"/>
                            </a:rPr>
                          </m:ctrlPr>
                        </m:sSubPr>
                        <m:e>
                          <m:r>
                            <a:rPr kumimoji="1" lang="en-US" altLang="ja-JP" sz="2000" i="1">
                              <a:solidFill>
                                <a:schemeClr val="tx1">
                                  <a:lumMod val="65000"/>
                                  <a:lumOff val="35000"/>
                                </a:schemeClr>
                              </a:solidFill>
                              <a:latin typeface="Cambria Math" panose="02040503050406030204" pitchFamily="18" charset="0"/>
                              <a:ea typeface="源ノ角ゴシック JP Regular" panose="020B0500000000000000" pitchFamily="34" charset="-128"/>
                            </a:rPr>
                            <m:t>𝜙</m:t>
                          </m:r>
                        </m:e>
                        <m:sub>
                          <m:r>
                            <a:rPr kumimoji="1" lang="en-US" altLang="ja-JP" sz="2000"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𝑤𝑎𝑙𝑙</m:t>
                          </m:r>
                        </m:sub>
                      </m:sSub>
                      <m:r>
                        <a:rPr kumimoji="1" lang="en-US" altLang="ja-JP" sz="2000" i="1">
                          <a:solidFill>
                            <a:schemeClr val="tx1">
                              <a:lumMod val="65000"/>
                              <a:lumOff val="35000"/>
                            </a:schemeClr>
                          </a:solidFill>
                          <a:latin typeface="Cambria Math" panose="02040503050406030204" pitchFamily="18" charset="0"/>
                          <a:ea typeface="源ノ角ゴシック JP Regular" panose="020B0500000000000000" pitchFamily="34" charset="-128"/>
                        </a:rPr>
                        <m:t>=0.</m:t>
                      </m:r>
                      <m:r>
                        <a:rPr kumimoji="1" lang="en-US" altLang="ja-JP" sz="2000"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5</m:t>
                      </m:r>
                    </m:oMath>
                  </m:oMathPara>
                </a14:m>
                <a:endPar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1104900" y="4171779"/>
                <a:ext cx="1597381" cy="707886"/>
              </a:xfrm>
              <a:prstGeom prst="rect">
                <a:avLst/>
              </a:prstGeom>
              <a:blipFill>
                <a:blip r:embed="rId13"/>
                <a:stretch>
                  <a:fillRect t="-5172" b="-77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3706422" y="4181840"/>
                <a:ext cx="1597381" cy="707886"/>
              </a:xfrm>
              <a:prstGeom prst="rect">
                <a:avLst/>
              </a:prstGeom>
              <a:noFill/>
            </p:spPr>
            <p:txBody>
              <a:bodyPr wrap="square" rtlCol="0">
                <a:spAutoFit/>
              </a:bodyPr>
              <a:lstStyle/>
              <a:p>
                <a:pPr algn="ct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CASE1G</a:t>
                </a:r>
              </a:p>
              <a:p>
                <a:pPr algn="ct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ctrlPr>
                        </m:sSubPr>
                        <m:e>
                          <m:r>
                            <a:rPr kumimoji="1" lang="en-US" altLang="ja-JP" sz="2000"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𝜙</m:t>
                          </m:r>
                        </m:e>
                        <m:sub>
                          <m:r>
                            <a:rPr kumimoji="1" lang="en-US" altLang="ja-JP" sz="2000"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𝑤𝑎𝑙𝑙</m:t>
                          </m:r>
                        </m:sub>
                      </m:sSub>
                      <m:r>
                        <a:rPr kumimoji="1" lang="en-US" altLang="ja-JP" sz="2000"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=0.1</m:t>
                      </m:r>
                    </m:oMath>
                  </m:oMathPara>
                </a14:m>
                <a:endPar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706422" y="4181840"/>
                <a:ext cx="1597381" cy="707886"/>
              </a:xfrm>
              <a:prstGeom prst="rect">
                <a:avLst/>
              </a:prstGeom>
              <a:blipFill>
                <a:blip r:embed="rId14"/>
                <a:stretch>
                  <a:fillRect t="-6034" b="-68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6533964" y="4171779"/>
                <a:ext cx="1597381" cy="707886"/>
              </a:xfrm>
              <a:prstGeom prst="rect">
                <a:avLst/>
              </a:prstGeom>
              <a:noFill/>
            </p:spPr>
            <p:txBody>
              <a:bodyPr wrap="square" rtlCol="0">
                <a:spAutoFit/>
              </a:bodyPr>
              <a:lstStyle/>
              <a:p>
                <a:pPr algn="ct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CASE1H</a:t>
                </a:r>
              </a:p>
              <a:p>
                <a:pPr algn="ctr"/>
                <a14:m>
                  <m:oMathPara xmlns:m="http://schemas.openxmlformats.org/officeDocument/2006/math">
                    <m:oMathParaPr>
                      <m:jc m:val="centerGroup"/>
                    </m:oMathParaPr>
                    <m:oMath xmlns:m="http://schemas.openxmlformats.org/officeDocument/2006/math">
                      <m:sSub>
                        <m:sSubPr>
                          <m:ctrlPr>
                            <a:rPr kumimoji="1" lang="en-US" altLang="ja-JP" sz="2000" i="1">
                              <a:solidFill>
                                <a:schemeClr val="tx1">
                                  <a:lumMod val="65000"/>
                                  <a:lumOff val="35000"/>
                                </a:schemeClr>
                              </a:solidFill>
                              <a:latin typeface="Cambria Math" panose="02040503050406030204" pitchFamily="18" charset="0"/>
                              <a:ea typeface="源ノ角ゴシック JP Regular" panose="020B0500000000000000" pitchFamily="34" charset="-128"/>
                            </a:rPr>
                          </m:ctrlPr>
                        </m:sSubPr>
                        <m:e>
                          <m:r>
                            <a:rPr kumimoji="1" lang="en-US" altLang="ja-JP" sz="2000" i="1">
                              <a:solidFill>
                                <a:schemeClr val="tx1">
                                  <a:lumMod val="65000"/>
                                  <a:lumOff val="35000"/>
                                </a:schemeClr>
                              </a:solidFill>
                              <a:latin typeface="Cambria Math" panose="02040503050406030204" pitchFamily="18" charset="0"/>
                              <a:ea typeface="源ノ角ゴシック JP Regular" panose="020B0500000000000000" pitchFamily="34" charset="-128"/>
                            </a:rPr>
                            <m:t>𝜙</m:t>
                          </m:r>
                        </m:e>
                        <m:sub>
                          <m:r>
                            <a:rPr kumimoji="1" lang="en-US" altLang="ja-JP" sz="2000"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𝑤𝑎𝑙𝑙</m:t>
                          </m:r>
                        </m:sub>
                      </m:sSub>
                      <m:r>
                        <a:rPr kumimoji="1" lang="en-US" altLang="ja-JP" sz="2000" i="1">
                          <a:solidFill>
                            <a:schemeClr val="tx1">
                              <a:lumMod val="65000"/>
                              <a:lumOff val="35000"/>
                            </a:schemeClr>
                          </a:solidFill>
                          <a:latin typeface="Cambria Math" panose="02040503050406030204" pitchFamily="18" charset="0"/>
                          <a:ea typeface="源ノ角ゴシック JP Regular" panose="020B0500000000000000" pitchFamily="34" charset="-128"/>
                        </a:rPr>
                        <m:t>=0.</m:t>
                      </m:r>
                      <m:r>
                        <a:rPr kumimoji="1" lang="en-US" altLang="ja-JP" sz="2000" b="0" i="1" smtClean="0">
                          <a:solidFill>
                            <a:schemeClr val="tx1">
                              <a:lumMod val="65000"/>
                              <a:lumOff val="35000"/>
                            </a:schemeClr>
                          </a:solidFill>
                          <a:latin typeface="Cambria Math" panose="02040503050406030204" pitchFamily="18" charset="0"/>
                          <a:ea typeface="源ノ角ゴシック JP Regular" panose="020B0500000000000000" pitchFamily="34" charset="-128"/>
                        </a:rPr>
                        <m:t>0</m:t>
                      </m:r>
                    </m:oMath>
                  </m:oMathPara>
                </a14:m>
                <a:endPar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533964" y="4171779"/>
                <a:ext cx="1597381" cy="707886"/>
              </a:xfrm>
              <a:prstGeom prst="rect">
                <a:avLst/>
              </a:prstGeom>
              <a:blipFill>
                <a:blip r:embed="rId15"/>
                <a:stretch>
                  <a:fillRect t="-5172" b="-77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1582859" y="5587936"/>
                <a:ext cx="4875091" cy="413575"/>
              </a:xfrm>
              <a:prstGeom prst="rect">
                <a:avLst/>
              </a:prstGeom>
              <a:noFill/>
            </p:spPr>
            <p:txBody>
              <a:bodyPr wrap="square" rtlCol="0">
                <a:spAutoFit/>
              </a:bodyPr>
              <a:lstStyle/>
              <a:p>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格子ベースでは</a:t>
                </a:r>
                <a14:m>
                  <m:oMath xmlns:m="http://schemas.openxmlformats.org/officeDocument/2006/math">
                    <m:sSub>
                      <m:sSubPr>
                        <m:ctrlPr>
                          <a:rPr kumimoji="1" lang="en-US" altLang="ja-JP" sz="2000" b="0" i="1" dirty="0" smtClean="0">
                            <a:solidFill>
                              <a:schemeClr val="accent2"/>
                            </a:solidFill>
                            <a:latin typeface="Cambria Math" panose="02040503050406030204" pitchFamily="18" charset="0"/>
                            <a:ea typeface="源ノ角ゴシック JP Regular" panose="020B0500000000000000" pitchFamily="34" charset="-128"/>
                          </a:rPr>
                        </m:ctrlPr>
                      </m:sSubPr>
                      <m:e>
                        <m:r>
                          <a:rPr kumimoji="1" lang="en-US" altLang="ja-JP" sz="2000" b="0" i="1" dirty="0" smtClean="0">
                            <a:solidFill>
                              <a:schemeClr val="accent2"/>
                            </a:solidFill>
                            <a:latin typeface="Cambria Math" panose="02040503050406030204" pitchFamily="18" charset="0"/>
                            <a:ea typeface="源ノ角ゴシック JP Regular" panose="020B0500000000000000" pitchFamily="34" charset="-128"/>
                          </a:rPr>
                          <m:t>𝜙</m:t>
                        </m:r>
                      </m:e>
                      <m:sub>
                        <m:r>
                          <a:rPr kumimoji="1" lang="en-US" altLang="ja-JP" sz="2000" b="0" i="1" dirty="0" smtClean="0">
                            <a:solidFill>
                              <a:schemeClr val="accent2"/>
                            </a:solidFill>
                            <a:latin typeface="Cambria Math" panose="02040503050406030204" pitchFamily="18" charset="0"/>
                            <a:ea typeface="源ノ角ゴシック JP Regular" panose="020B0500000000000000" pitchFamily="34" charset="-128"/>
                          </a:rPr>
                          <m:t>𝑤𝑎𝑙𝑙</m:t>
                        </m:r>
                      </m:sub>
                    </m:sSub>
                    <m:r>
                      <a:rPr kumimoji="1" lang="en-US" altLang="ja-JP" sz="2000" b="0" i="1" dirty="0" smtClean="0">
                        <a:solidFill>
                          <a:schemeClr val="accent2"/>
                        </a:solidFill>
                        <a:latin typeface="Cambria Math" panose="02040503050406030204" pitchFamily="18" charset="0"/>
                        <a:ea typeface="源ノ角ゴシック JP Regular" panose="020B0500000000000000" pitchFamily="34" charset="-128"/>
                      </a:rPr>
                      <m:t>=0.0</m:t>
                    </m:r>
                  </m:oMath>
                </a14:m>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が適当</a:t>
                </a: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1582859" y="5587936"/>
                <a:ext cx="4875091" cy="413575"/>
              </a:xfrm>
              <a:prstGeom prst="rect">
                <a:avLst/>
              </a:prstGeom>
              <a:blipFill>
                <a:blip r:embed="rId16"/>
                <a:stretch>
                  <a:fillRect l="-1377" t="-10448" b="-22388"/>
                </a:stretch>
              </a:blipFill>
            </p:spPr>
            <p:txBody>
              <a:bodyPr/>
              <a:lstStyle/>
              <a:p>
                <a:r>
                  <a:rPr lang="ja-JP" altLang="en-US">
                    <a:noFill/>
                  </a:rPr>
                  <a:t> </a:t>
                </a:r>
              </a:p>
            </p:txBody>
          </p:sp>
        </mc:Fallback>
      </mc:AlternateContent>
      <p:sp>
        <p:nvSpPr>
          <p:cNvPr id="38" name="矢印: 右 37"/>
          <p:cNvSpPr/>
          <p:nvPr/>
        </p:nvSpPr>
        <p:spPr>
          <a:xfrm>
            <a:off x="704850" y="5493325"/>
            <a:ext cx="800100" cy="590550"/>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3715576"/>
      </p:ext>
    </p:extLst>
  </p:cSld>
  <p:clrMapOvr>
    <a:masterClrMapping/>
  </p:clrMapOvr>
  <mc:AlternateContent xmlns:mc="http://schemas.openxmlformats.org/markup-compatibility/2006" xmlns:p14="http://schemas.microsoft.com/office/powerpoint/2010/main">
    <mc:Choice Requires="p14">
      <p:transition spd="slow" p14:dur="2000" advTm="23164"/>
    </mc:Choice>
    <mc:Fallback xmlns="">
      <p:transition spd="slow" advTm="23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mod="1">
    <p:ext uri="{E180D4A7-C9FB-4DFB-919C-405C955672EB}">
      <p14:showEvtLst xmlns:p14="http://schemas.microsoft.com/office/powerpoint/2010/main">
        <p14:playEvt time="7768" objId="7"/>
        <p14:stopEvt time="13274" objId="7"/>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22</a:t>
                </a:fld>
                <a:endParaRPr kumimoji="1" lang="ja-JP" altLang="en-US"/>
              </a:p>
            </p:txBody>
          </p:sp>
        </mc:Choice>
        <mc:Fallback xmlns="">
          <p:sp>
            <p:nvSpPr>
              <p:cNvPr id="4" name="スライド番号プレースホルダー 3"/>
              <p:cNvSpPr>
                <a:spLocks noGrp="1" noRot="1" noChangeAspect="1" noMove="1" noResize="1" noEditPoints="1" noAdjustHandles="1" noChangeArrowheads="1" noChangeShapeType="1" noTextEdit="1"/>
              </p:cNvSpPr>
              <p:nvPr>
                <p:ph type="sldNum" sz="quarter" idx="12"/>
              </p:nvPr>
            </p:nvSpPr>
            <p:spPr>
              <a:blipFill>
                <a:blip r:embed="rId2"/>
                <a:stretch>
                  <a:fillRect/>
                </a:stretch>
              </a:blipFill>
            </p:spPr>
            <p:txBody>
              <a:bodyPr/>
              <a:lstStyle/>
              <a:p>
                <a:r>
                  <a:rPr lang="ja-JP" altLang="en-US">
                    <a:noFill/>
                  </a:rPr>
                  <a:t> </a:t>
                </a:r>
              </a:p>
            </p:txBody>
          </p:sp>
        </mc:Fallback>
      </mc:AlternateContent>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834062"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解析①</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 |</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可視化結果・考察</a:t>
            </a:r>
          </a:p>
        </p:txBody>
      </p:sp>
      <p:sp>
        <p:nvSpPr>
          <p:cNvPr id="22" name="テキスト ボックス 21"/>
          <p:cNvSpPr txBox="1"/>
          <p:nvPr/>
        </p:nvSpPr>
        <p:spPr>
          <a:xfrm>
            <a:off x="528637" y="1365411"/>
            <a:ext cx="6005327"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各アルゴリズムの計算時間比較</a:t>
            </a:r>
          </a:p>
        </p:txBody>
      </p:sp>
      <p:pic>
        <p:nvPicPr>
          <p:cNvPr id="33" name="図 32"/>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sp>
        <p:nvSpPr>
          <p:cNvPr id="14" name="テキスト ボックス 13"/>
          <p:cNvSpPr txBox="1"/>
          <p:nvPr/>
        </p:nvSpPr>
        <p:spPr>
          <a:xfrm>
            <a:off x="1582859" y="3386435"/>
            <a:ext cx="5750096" cy="400110"/>
          </a:xfrm>
          <a:prstGeom prst="rect">
            <a:avLst/>
          </a:prstGeom>
          <a:noFill/>
        </p:spPr>
        <p:txBody>
          <a:bodyPr wrap="square" rtlCol="0">
            <a:spAutoFit/>
          </a:bodyPr>
          <a:lstStyle/>
          <a:p>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格子ベースアルゴリズムの方が計算効率が高い</a:t>
            </a:r>
          </a:p>
        </p:txBody>
      </p:sp>
      <p:sp>
        <p:nvSpPr>
          <p:cNvPr id="23" name="矢印: 右 22"/>
          <p:cNvSpPr/>
          <p:nvPr/>
        </p:nvSpPr>
        <p:spPr>
          <a:xfrm>
            <a:off x="704850" y="3291824"/>
            <a:ext cx="800100" cy="590550"/>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1047749" y="1775046"/>
            <a:ext cx="6969415" cy="584775"/>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各アルゴリズムにおいて、実粒子座標を算出するまでにかかった時間を比較し、どちらのアルゴリズムが計算効率が高いのかを考察する。</a:t>
            </a:r>
          </a:p>
        </p:txBody>
      </p:sp>
      <p:cxnSp>
        <p:nvCxnSpPr>
          <p:cNvPr id="40" name="直線コネクタ 39"/>
          <p:cNvCxnSpPr>
            <a:cxnSpLocks/>
          </p:cNvCxnSpPr>
          <p:nvPr/>
        </p:nvCxnSpPr>
        <p:spPr>
          <a:xfrm>
            <a:off x="1014412" y="1860771"/>
            <a:ext cx="0" cy="411912"/>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p:cNvSpPr txBox="1"/>
              <p:nvPr/>
            </p:nvSpPr>
            <p:spPr>
              <a:xfrm>
                <a:off x="1014411" y="2553412"/>
                <a:ext cx="6607969" cy="584775"/>
              </a:xfrm>
              <a:prstGeom prst="rect">
                <a:avLst/>
              </a:prstGeom>
              <a:noFill/>
            </p:spPr>
            <p:txBody>
              <a:bodyPr wrap="square" rtlCol="0">
                <a:spAutoFit/>
              </a:bodyPr>
              <a:lstStyle/>
              <a:p>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・粒子ベースアルゴリズム </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a:t>
                </a:r>
                <a14:m>
                  <m:oMath xmlns:m="http://schemas.openxmlformats.org/officeDocument/2006/math">
                    <m:sSub>
                      <m:sSubPr>
                        <m:ctrlPr>
                          <a:rPr kumimoji="1" lang="en-US" altLang="ja-JP" sz="1600" b="0" i="1" smtClean="0">
                            <a:solidFill>
                              <a:schemeClr val="tx1">
                                <a:lumMod val="65000"/>
                                <a:lumOff val="35000"/>
                              </a:schemeClr>
                            </a:solidFill>
                            <a:latin typeface="Cambria Math" panose="02040503050406030204" pitchFamily="18" charset="0"/>
                            <a:ea typeface="ヒラギノ丸ゴ ProN W4" panose="020F0400000000000000" pitchFamily="34" charset="-128"/>
                          </a:rPr>
                        </m:ctrlPr>
                      </m:sSubPr>
                      <m:e>
                        <m:r>
                          <a:rPr kumimoji="1" lang="en-US" altLang="ja-JP" sz="1600" b="0" i="1" smtClean="0">
                            <a:solidFill>
                              <a:schemeClr val="tx1">
                                <a:lumMod val="65000"/>
                                <a:lumOff val="35000"/>
                              </a:schemeClr>
                            </a:solidFill>
                            <a:latin typeface="Cambria Math" panose="02040503050406030204" pitchFamily="18" charset="0"/>
                            <a:ea typeface="ヒラギノ丸ゴ ProN W4" panose="020F0400000000000000" pitchFamily="34" charset="-128"/>
                          </a:rPr>
                          <m:t>𝜙</m:t>
                        </m:r>
                      </m:e>
                      <m:sub>
                        <m:r>
                          <a:rPr kumimoji="1" lang="en-US" altLang="ja-JP" sz="1600" b="0" i="1" smtClean="0">
                            <a:solidFill>
                              <a:schemeClr val="tx1">
                                <a:lumMod val="65000"/>
                                <a:lumOff val="35000"/>
                              </a:schemeClr>
                            </a:solidFill>
                            <a:latin typeface="Cambria Math" panose="02040503050406030204" pitchFamily="18" charset="0"/>
                            <a:ea typeface="ヒラギノ丸ゴ ProN W4" panose="020F0400000000000000" pitchFamily="34" charset="-128"/>
                          </a:rPr>
                          <m:t>𝑑𝑒𝑛𝑠𝑒</m:t>
                        </m:r>
                      </m:sub>
                    </m:sSub>
                    <m:r>
                      <a:rPr kumimoji="1" lang="en-US" altLang="ja-JP" sz="1600" b="0" i="1" smtClean="0">
                        <a:solidFill>
                          <a:schemeClr val="tx1">
                            <a:lumMod val="65000"/>
                            <a:lumOff val="35000"/>
                          </a:schemeClr>
                        </a:solidFill>
                        <a:latin typeface="Cambria Math" panose="02040503050406030204" pitchFamily="18" charset="0"/>
                        <a:ea typeface="ヒラギノ丸ゴ ProN W4" panose="020F0400000000000000" pitchFamily="34" charset="-128"/>
                      </a:rPr>
                      <m:t>=0.4</m:t>
                    </m:r>
                  </m:oMath>
                </a14:m>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の場合</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a:t>
                </a:r>
                <a:r>
                  <a:rPr kumimoji="1" lang="en-US" altLang="ja-JP" sz="1600" dirty="0">
                    <a:solidFill>
                      <a:schemeClr val="accent2"/>
                    </a:solidFill>
                    <a:latin typeface="ヒラギノ丸ゴ ProN W4" panose="020F0400000000000000" pitchFamily="34" charset="-128"/>
                    <a:ea typeface="ヒラギノ丸ゴ ProN W4" panose="020F0400000000000000" pitchFamily="34" charset="-128"/>
                  </a:rPr>
                  <a:t>6</a:t>
                </a:r>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分</a:t>
                </a:r>
                <a:r>
                  <a:rPr kumimoji="1" lang="en-US" altLang="ja-JP" sz="1600" dirty="0">
                    <a:solidFill>
                      <a:schemeClr val="accent2"/>
                    </a:solidFill>
                    <a:latin typeface="ヒラギノ丸ゴ ProN W4" panose="020F0400000000000000" pitchFamily="34" charset="-128"/>
                    <a:ea typeface="ヒラギノ丸ゴ ProN W4" panose="020F0400000000000000" pitchFamily="34" charset="-128"/>
                  </a:rPr>
                  <a:t>46</a:t>
                </a:r>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秒</a:t>
                </a:r>
                <a:endParaRPr kumimoji="1" lang="en-US" altLang="ja-JP" sz="1600" dirty="0">
                  <a:solidFill>
                    <a:schemeClr val="accent2"/>
                  </a:solidFill>
                  <a:latin typeface="ヒラギノ丸ゴ ProN W4" panose="020F0400000000000000" pitchFamily="34" charset="-128"/>
                  <a:ea typeface="ヒラギノ丸ゴ ProN W4" panose="020F0400000000000000" pitchFamily="34" charset="-128"/>
                </a:endParaRPr>
              </a:p>
              <a:p>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・格子ベースアルゴリズム </a:t>
                </a:r>
                <a:r>
                  <a:rPr kumimoji="1" lang="ja-JP" altLang="en-US" sz="14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  </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a:t>
                </a:r>
                <a14:m>
                  <m:oMath xmlns:m="http://schemas.openxmlformats.org/officeDocument/2006/math">
                    <m:sSub>
                      <m:sSubPr>
                        <m:ctrlPr>
                          <a:rPr kumimoji="1" lang="en-US" altLang="ja-JP" sz="1600" i="1">
                            <a:solidFill>
                              <a:schemeClr val="tx1">
                                <a:lumMod val="65000"/>
                                <a:lumOff val="35000"/>
                              </a:schemeClr>
                            </a:solidFill>
                            <a:latin typeface="Cambria Math" panose="02040503050406030204" pitchFamily="18" charset="0"/>
                            <a:ea typeface="ヒラギノ丸ゴ ProN W4" panose="020F0400000000000000" pitchFamily="34" charset="-128"/>
                          </a:rPr>
                        </m:ctrlPr>
                      </m:sSubPr>
                      <m:e>
                        <m:r>
                          <a:rPr kumimoji="1" lang="en-US" altLang="ja-JP" sz="1600" i="1">
                            <a:solidFill>
                              <a:schemeClr val="tx1">
                                <a:lumMod val="65000"/>
                                <a:lumOff val="35000"/>
                              </a:schemeClr>
                            </a:solidFill>
                            <a:latin typeface="Cambria Math" panose="02040503050406030204" pitchFamily="18" charset="0"/>
                            <a:ea typeface="ヒラギノ丸ゴ ProN W4" panose="020F0400000000000000" pitchFamily="34" charset="-128"/>
                          </a:rPr>
                          <m:t>𝜙</m:t>
                        </m:r>
                      </m:e>
                      <m:sub>
                        <m:r>
                          <a:rPr kumimoji="1" lang="en-US" altLang="ja-JP" sz="1600" b="0" i="1" smtClean="0">
                            <a:solidFill>
                              <a:schemeClr val="tx1">
                                <a:lumMod val="65000"/>
                                <a:lumOff val="35000"/>
                              </a:schemeClr>
                            </a:solidFill>
                            <a:latin typeface="Cambria Math" panose="02040503050406030204" pitchFamily="18" charset="0"/>
                            <a:ea typeface="ヒラギノ丸ゴ ProN W4" panose="020F0400000000000000" pitchFamily="34" charset="-128"/>
                          </a:rPr>
                          <m:t>𝑤𝑎𝑙𝑙</m:t>
                        </m:r>
                      </m:sub>
                    </m:sSub>
                    <m:r>
                      <a:rPr kumimoji="1" lang="en-US" altLang="ja-JP" sz="1600" i="1">
                        <a:solidFill>
                          <a:schemeClr val="tx1">
                            <a:lumMod val="65000"/>
                            <a:lumOff val="35000"/>
                          </a:schemeClr>
                        </a:solidFill>
                        <a:latin typeface="Cambria Math" panose="02040503050406030204" pitchFamily="18" charset="0"/>
                        <a:ea typeface="ヒラギノ丸ゴ ProN W4" panose="020F0400000000000000" pitchFamily="34" charset="-128"/>
                      </a:rPr>
                      <m:t>=</m:t>
                    </m:r>
                    <m:r>
                      <a:rPr kumimoji="1" lang="en-US" altLang="ja-JP" sz="1600" b="0" i="1" smtClean="0">
                        <a:solidFill>
                          <a:schemeClr val="tx1">
                            <a:lumMod val="65000"/>
                            <a:lumOff val="35000"/>
                          </a:schemeClr>
                        </a:solidFill>
                        <a:latin typeface="Cambria Math" panose="02040503050406030204" pitchFamily="18" charset="0"/>
                        <a:ea typeface="ヒラギノ丸ゴ ProN W4" panose="020F0400000000000000" pitchFamily="34" charset="-128"/>
                      </a:rPr>
                      <m:t>0.0</m:t>
                    </m:r>
                  </m:oMath>
                </a14:m>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の場合</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a:t>
                </a:r>
                <a:r>
                  <a:rPr kumimoji="1" lang="en-US" altLang="ja-JP" sz="1600" dirty="0">
                    <a:solidFill>
                      <a:schemeClr val="accent2"/>
                    </a:solidFill>
                    <a:latin typeface="ヒラギノ丸ゴ ProN W4" panose="020F0400000000000000" pitchFamily="34" charset="-128"/>
                    <a:ea typeface="ヒラギノ丸ゴ ProN W4" panose="020F0400000000000000" pitchFamily="34" charset="-128"/>
                  </a:rPr>
                  <a:t>3</a:t>
                </a:r>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分</a:t>
                </a:r>
                <a:r>
                  <a:rPr kumimoji="1" lang="en-US" altLang="ja-JP" sz="1600" dirty="0">
                    <a:solidFill>
                      <a:schemeClr val="accent2"/>
                    </a:solidFill>
                    <a:latin typeface="ヒラギノ丸ゴ ProN W4" panose="020F0400000000000000" pitchFamily="34" charset="-128"/>
                    <a:ea typeface="ヒラギノ丸ゴ ProN W4" panose="020F0400000000000000" pitchFamily="34" charset="-128"/>
                  </a:rPr>
                  <a:t>21</a:t>
                </a:r>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秒</a:t>
                </a: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1014411" y="2553412"/>
                <a:ext cx="6607969" cy="584775"/>
              </a:xfrm>
              <a:prstGeom prst="rect">
                <a:avLst/>
              </a:prstGeom>
              <a:blipFill>
                <a:blip r:embed="rId10"/>
                <a:stretch>
                  <a:fillRect l="-461" t="-3125" b="-12500"/>
                </a:stretch>
              </a:blipFill>
            </p:spPr>
            <p:txBody>
              <a:bodyPr/>
              <a:lstStyle/>
              <a:p>
                <a:r>
                  <a:rPr lang="ja-JP" altLang="en-US">
                    <a:noFill/>
                  </a:rPr>
                  <a:t> </a:t>
                </a:r>
              </a:p>
            </p:txBody>
          </p:sp>
        </mc:Fallback>
      </mc:AlternateContent>
      <p:sp>
        <p:nvSpPr>
          <p:cNvPr id="42" name="テキスト ボックス 41"/>
          <p:cNvSpPr txBox="1"/>
          <p:nvPr/>
        </p:nvSpPr>
        <p:spPr>
          <a:xfrm>
            <a:off x="528636" y="4065757"/>
            <a:ext cx="6005327"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より大規模な固気混相流を考慮</a:t>
            </a:r>
          </a:p>
        </p:txBody>
      </p:sp>
      <p:sp>
        <p:nvSpPr>
          <p:cNvPr id="43" name="テキスト ボックス 42"/>
          <p:cNvSpPr txBox="1"/>
          <p:nvPr/>
        </p:nvSpPr>
        <p:spPr>
          <a:xfrm>
            <a:off x="1047749" y="4492310"/>
            <a:ext cx="6969415" cy="1077218"/>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今回の可視化では粗視化粒子数が</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3</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万程度と少なかったが、実際の大規模固気混相流では粒子数がこれ以上に多い。粒子ベースアルゴリズムの計算は粒子探索に非常に大きく時間がかかるので、より</a:t>
            </a:r>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大規模な固気混相流を考える際にも格子ベースアルゴリズムを使用すべき</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だと結論付けられる。</a:t>
            </a:r>
          </a:p>
        </p:txBody>
      </p:sp>
      <p:cxnSp>
        <p:nvCxnSpPr>
          <p:cNvPr id="44" name="直線コネクタ 43"/>
          <p:cNvCxnSpPr>
            <a:cxnSpLocks/>
          </p:cNvCxnSpPr>
          <p:nvPr/>
        </p:nvCxnSpPr>
        <p:spPr>
          <a:xfrm>
            <a:off x="1014412" y="4515889"/>
            <a:ext cx="0" cy="991493"/>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097071"/>
      </p:ext>
    </p:extLst>
  </p:cSld>
  <p:clrMapOvr>
    <a:masterClrMapping/>
  </p:clrMapOvr>
  <mc:AlternateContent xmlns:mc="http://schemas.openxmlformats.org/markup-compatibility/2006" xmlns:p14="http://schemas.microsoft.com/office/powerpoint/2010/main">
    <mc:Choice Requires="p14">
      <p:transition spd="slow" p14:dur="2000" advTm="35418"/>
    </mc:Choice>
    <mc:Fallback xmlns="">
      <p:transition spd="slow" advTm="3541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1"/>
          <p:cNvPicPr>
            <a:picLocks noChangeAspect="1" noChangeArrowheads="1"/>
          </p:cNvPicPr>
          <p:nvPr/>
        </p:nvPicPr>
        <p:blipFill rotWithShape="1">
          <a:blip r:embed="rId2">
            <a:extLst>
              <a:ext uri="{28A0092B-C50C-407E-A947-70E740481C1C}">
                <a14:useLocalDpi xmlns:a14="http://schemas.microsoft.com/office/drawing/2010/main" val="0"/>
              </a:ext>
            </a:extLst>
          </a:blip>
          <a:srcRect l="9045" t="14507" r="17760"/>
          <a:stretch/>
        </p:blipFill>
        <p:spPr bwMode="auto">
          <a:xfrm>
            <a:off x="6157909" y="844621"/>
            <a:ext cx="2813121" cy="218893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23</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291137"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解析②</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 |</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目的・条件</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大規模固気混相流の可視化</a:t>
            </a:r>
          </a:p>
        </p:txBody>
      </p:sp>
      <p:sp>
        <p:nvSpPr>
          <p:cNvPr id="23" name="テキスト ボックス 22"/>
          <p:cNvSpPr txBox="1"/>
          <p:nvPr/>
        </p:nvSpPr>
        <p:spPr>
          <a:xfrm>
            <a:off x="1047749" y="1775046"/>
            <a:ext cx="5202131" cy="830997"/>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この解析・可視化では各アルゴリズムにおいて</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4000</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万粒子以上の大規模な固気混相流の可視化が可能であるかを確認する。</a:t>
            </a:r>
          </a:p>
        </p:txBody>
      </p:sp>
      <p:cxnSp>
        <p:nvCxnSpPr>
          <p:cNvPr id="25" name="直線コネクタ 24"/>
          <p:cNvCxnSpPr>
            <a:cxnSpLocks/>
          </p:cNvCxnSpPr>
          <p:nvPr/>
        </p:nvCxnSpPr>
        <p:spPr>
          <a:xfrm>
            <a:off x="1014412" y="1860771"/>
            <a:ext cx="0" cy="695998"/>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3" name="図 32"/>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427776455"/>
              </p:ext>
            </p:extLst>
          </p:nvPr>
        </p:nvGraphicFramePr>
        <p:xfrm>
          <a:off x="404352" y="3090706"/>
          <a:ext cx="2956685" cy="2741923"/>
        </p:xfrm>
        <a:graphic>
          <a:graphicData uri="http://schemas.openxmlformats.org/drawingml/2006/table">
            <a:tbl>
              <a:tblPr firstRow="1" bandRow="1">
                <a:tableStyleId>{3B4B98B0-60AC-42C2-AFA5-B58CD77FA1E5}</a:tableStyleId>
              </a:tblPr>
              <a:tblGrid>
                <a:gridCol w="1111278">
                  <a:extLst>
                    <a:ext uri="{9D8B030D-6E8A-4147-A177-3AD203B41FA5}">
                      <a16:colId xmlns:a16="http://schemas.microsoft.com/office/drawing/2014/main" val="3644376070"/>
                    </a:ext>
                  </a:extLst>
                </a:gridCol>
                <a:gridCol w="748799">
                  <a:extLst>
                    <a:ext uri="{9D8B030D-6E8A-4147-A177-3AD203B41FA5}">
                      <a16:colId xmlns:a16="http://schemas.microsoft.com/office/drawing/2014/main" val="1493618308"/>
                    </a:ext>
                  </a:extLst>
                </a:gridCol>
                <a:gridCol w="137630">
                  <a:extLst>
                    <a:ext uri="{9D8B030D-6E8A-4147-A177-3AD203B41FA5}">
                      <a16:colId xmlns:a16="http://schemas.microsoft.com/office/drawing/2014/main" val="3296458257"/>
                    </a:ext>
                  </a:extLst>
                </a:gridCol>
                <a:gridCol w="958978">
                  <a:extLst>
                    <a:ext uri="{9D8B030D-6E8A-4147-A177-3AD203B41FA5}">
                      <a16:colId xmlns:a16="http://schemas.microsoft.com/office/drawing/2014/main" val="4288814935"/>
                    </a:ext>
                  </a:extLst>
                </a:gridCol>
              </a:tblGrid>
              <a:tr h="324508">
                <a:tc>
                  <a:txBody>
                    <a:bodyPr/>
                    <a:lstStyle/>
                    <a:p>
                      <a:pPr indent="133350" algn="l">
                        <a:spcAft>
                          <a:spcPts val="0"/>
                        </a:spcAft>
                      </a:pPr>
                      <a:r>
                        <a:rPr lang="ja-JP" altLang="en-US" sz="1100" b="1"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解析条件</a:t>
                      </a:r>
                      <a:endParaRPr lang="ja-JP" sz="1100" b="1"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en-US" altLang="ja-JP" sz="9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CASE 2A</a:t>
                      </a:r>
                      <a:endParaRPr lang="ja-JP" sz="9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dirty="0"/>
                    </a:p>
                  </a:txBody>
                  <a:tcPr/>
                </a:tc>
                <a:tc>
                  <a:txBody>
                    <a:bodyPr/>
                    <a:lstStyle/>
                    <a:p>
                      <a:pPr indent="133350" algn="ctr">
                        <a:spcAft>
                          <a:spcPts val="0"/>
                        </a:spcAft>
                      </a:pPr>
                      <a:r>
                        <a:rPr lang="en-US" altLang="ja-JP" sz="9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CASE 2B,2C,2D</a:t>
                      </a:r>
                      <a:endParaRPr lang="ja-JP" sz="9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6251760"/>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流体密度</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33350" algn="ctr">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1.0 kg/m</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a:t>
                      </a:r>
                      <a:endParaRPr 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116268606"/>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流体粘度</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33350" algn="ctr">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1.8×10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-5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Pa</a:t>
                      </a:r>
                      <a:r>
                        <a:rPr lang="ja-JP" altLang="en-US"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s</a:t>
                      </a:r>
                      <a:endParaRPr 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1613306371"/>
                  </a:ext>
                </a:extLst>
              </a:tr>
              <a:tr h="256356">
                <a:tc>
                  <a:txBody>
                    <a:bodyPr/>
                    <a:lstStyle/>
                    <a:p>
                      <a:pPr indent="133350" algn="l">
                        <a:spcAft>
                          <a:spcPts val="0"/>
                        </a:spcAft>
                      </a:pPr>
                      <a:r>
                        <a:rPr lang="ja-JP" alt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流体格子</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33350" algn="ctr">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41×200×16</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1687564089"/>
                  </a:ext>
                </a:extLst>
              </a:tr>
              <a:tr h="256356">
                <a:tc>
                  <a:txBody>
                    <a:bodyPr/>
                    <a:lstStyle/>
                    <a:p>
                      <a:pPr indent="133350" algn="l">
                        <a:spcAft>
                          <a:spcPts val="0"/>
                        </a:spcAft>
                      </a:pPr>
                      <a:r>
                        <a:rPr lang="ja-JP" alt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粒子密度</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lvl="0" indent="133350" algn="ctr" defTabSz="914400" rtl="0" eaLnBrk="1" fontAlgn="auto" latinLnBrk="0" hangingPunct="1">
                        <a:lnSpc>
                          <a:spcPct val="100000"/>
                        </a:lnSpc>
                        <a:spcBef>
                          <a:spcPts val="0"/>
                        </a:spcBef>
                        <a:spcAft>
                          <a:spcPts val="0"/>
                        </a:spcAft>
                        <a:buClrTx/>
                        <a:buSzTx/>
                        <a:buFontTx/>
                        <a:buNone/>
                        <a:tabLst/>
                        <a:defRPr/>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2.5×10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a:t>
                      </a: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 kg/m</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a:t>
                      </a:r>
                      <a:endParaRPr lang="ja-JP"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3283958638"/>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実粒子直径</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33350" algn="ctr">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-4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m</a:t>
                      </a:r>
                      <a:endParaRPr 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4086294179"/>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時間ステップ</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5×10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-5</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 s</a:t>
                      </a:r>
                      <a:endParaRPr 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-7</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 s</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3552495983"/>
                  </a:ext>
                </a:extLst>
              </a:tr>
              <a:tr h="329935">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計算粒子数</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9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1,605,783</a:t>
                      </a:r>
                      <a:endParaRPr lang="ja-JP" sz="9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en-US" sz="9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1,605,783</a:t>
                      </a:r>
                      <a:endParaRPr lang="ja-JP" sz="9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dirty="0"/>
                    </a:p>
                  </a:txBody>
                  <a:tcPr/>
                </a:tc>
                <a:extLst>
                  <a:ext uri="{0D108BD9-81ED-4DB2-BD59-A6C34878D82A}">
                    <a16:rowId xmlns:a16="http://schemas.microsoft.com/office/drawing/2014/main" val="1834630419"/>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粗視化率</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1.0</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en-US" sz="11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10</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2310712280"/>
                  </a:ext>
                </a:extLst>
              </a:tr>
              <a:tr h="292988">
                <a:tc>
                  <a:txBody>
                    <a:bodyPr/>
                    <a:lstStyle/>
                    <a:p>
                      <a:pPr indent="133350" algn="l">
                        <a:spcAft>
                          <a:spcPts val="0"/>
                        </a:spcAft>
                      </a:pPr>
                      <a:r>
                        <a:rPr lang="ja-JP" alt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実粒子数</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8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1,605,783</a:t>
                      </a:r>
                      <a:endParaRPr lang="ja-JP" sz="8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en-US" sz="8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1,605,783,000</a:t>
                      </a:r>
                      <a:endParaRPr lang="ja-JP" sz="8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1552660531"/>
                  </a:ext>
                </a:extLst>
              </a:tr>
            </a:tbl>
          </a:graphicData>
        </a:graphic>
      </p:graphicFrame>
      <p:graphicFrame>
        <p:nvGraphicFramePr>
          <p:cNvPr id="26" name="表 25"/>
          <p:cNvGraphicFramePr>
            <a:graphicFrameLocks noGrp="1"/>
          </p:cNvGraphicFramePr>
          <p:nvPr>
            <p:extLst>
              <p:ext uri="{D42A27DB-BD31-4B8C-83A1-F6EECF244321}">
                <p14:modId xmlns:p14="http://schemas.microsoft.com/office/powerpoint/2010/main" val="777012263"/>
              </p:ext>
            </p:extLst>
          </p:nvPr>
        </p:nvGraphicFramePr>
        <p:xfrm>
          <a:off x="3476163" y="3081832"/>
          <a:ext cx="5370581" cy="1579631"/>
        </p:xfrm>
        <a:graphic>
          <a:graphicData uri="http://schemas.openxmlformats.org/drawingml/2006/table">
            <a:tbl>
              <a:tblPr firstRow="1" bandRow="1">
                <a:tableStyleId>{3B4B98B0-60AC-42C2-AFA5-B58CD77FA1E5}</a:tableStyleId>
              </a:tblPr>
              <a:tblGrid>
                <a:gridCol w="1141381">
                  <a:extLst>
                    <a:ext uri="{9D8B030D-6E8A-4147-A177-3AD203B41FA5}">
                      <a16:colId xmlns:a16="http://schemas.microsoft.com/office/drawing/2014/main" val="3644376070"/>
                    </a:ext>
                  </a:extLst>
                </a:gridCol>
                <a:gridCol w="1138097">
                  <a:extLst>
                    <a:ext uri="{9D8B030D-6E8A-4147-A177-3AD203B41FA5}">
                      <a16:colId xmlns:a16="http://schemas.microsoft.com/office/drawing/2014/main" val="1493618308"/>
                    </a:ext>
                  </a:extLst>
                </a:gridCol>
                <a:gridCol w="955411">
                  <a:extLst>
                    <a:ext uri="{9D8B030D-6E8A-4147-A177-3AD203B41FA5}">
                      <a16:colId xmlns:a16="http://schemas.microsoft.com/office/drawing/2014/main" val="1173603754"/>
                    </a:ext>
                  </a:extLst>
                </a:gridCol>
                <a:gridCol w="1101478">
                  <a:extLst>
                    <a:ext uri="{9D8B030D-6E8A-4147-A177-3AD203B41FA5}">
                      <a16:colId xmlns:a16="http://schemas.microsoft.com/office/drawing/2014/main" val="351366205"/>
                    </a:ext>
                  </a:extLst>
                </a:gridCol>
                <a:gridCol w="1034214">
                  <a:extLst>
                    <a:ext uri="{9D8B030D-6E8A-4147-A177-3AD203B41FA5}">
                      <a16:colId xmlns:a16="http://schemas.microsoft.com/office/drawing/2014/main" val="3824177090"/>
                    </a:ext>
                  </a:extLst>
                </a:gridCol>
              </a:tblGrid>
              <a:tr h="336071">
                <a:tc>
                  <a:txBody>
                    <a:bodyPr/>
                    <a:lstStyle/>
                    <a:p>
                      <a:pPr indent="133350" algn="l">
                        <a:spcAft>
                          <a:spcPts val="0"/>
                        </a:spcAft>
                      </a:pPr>
                      <a:r>
                        <a:rPr lang="ja-JP" altLang="en-US" sz="1100" b="1" i="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可視化条件</a:t>
                      </a:r>
                      <a:endParaRPr lang="ja-JP" sz="1100" b="1" i="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CASE2A</a:t>
                      </a:r>
                      <a:endParaRPr lang="ja-JP"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CASE2B</a:t>
                      </a:r>
                      <a:endParaRPr lang="ja-JP"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CASE2C</a:t>
                      </a:r>
                      <a:endParaRPr lang="ja-JP"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CASE2D</a:t>
                      </a:r>
                      <a:endParaRPr lang="ja-JP"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9282905"/>
                  </a:ext>
                </a:extLst>
              </a:tr>
              <a:tr h="310890">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可視化粗視化率</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なし</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ja-JP" sz="1100" kern="10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なし</a:t>
                      </a:r>
                      <a:endParaRPr lang="ja-JP" sz="1100" kern="10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3.0</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3.0</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024010"/>
                  </a:ext>
                </a:extLst>
              </a:tr>
              <a:tr h="310890">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可視化粒子数</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200" dirty="0">
                          <a:solidFill>
                            <a:schemeClr val="accent2"/>
                          </a:solidFill>
                          <a:effectLst/>
                          <a:latin typeface="ヒラギノ丸ゴ Pro W4" panose="020F0400000000000000" pitchFamily="34" charset="-128"/>
                          <a:ea typeface="ヒラギノ丸ゴ Pro W4" panose="020F0400000000000000" pitchFamily="34" charset="-128"/>
                        </a:rPr>
                        <a:t>1,605,783</a:t>
                      </a:r>
                      <a:endParaRPr lang="ja-JP" sz="11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200" dirty="0">
                          <a:solidFill>
                            <a:schemeClr val="accent2"/>
                          </a:solidFill>
                          <a:effectLst/>
                          <a:latin typeface="ヒラギノ丸ゴ Pro W4" panose="020F0400000000000000" pitchFamily="34" charset="-128"/>
                          <a:ea typeface="ヒラギノ丸ゴ Pro W4" panose="020F0400000000000000" pitchFamily="34" charset="-128"/>
                        </a:rPr>
                        <a:t>1,605,783</a:t>
                      </a:r>
                      <a:endParaRPr lang="ja-JP" sz="11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00" dirty="0">
                          <a:solidFill>
                            <a:schemeClr val="accent2"/>
                          </a:solidFill>
                          <a:effectLst/>
                          <a:latin typeface="ヒラギノ丸ゴ Pro W4" panose="020F0400000000000000" pitchFamily="34" charset="-128"/>
                          <a:ea typeface="ヒラギノ丸ゴ Pro W4" panose="020F0400000000000000" pitchFamily="34" charset="-128"/>
                        </a:rPr>
                        <a:t>&lt;43,356,141</a:t>
                      </a:r>
                      <a:endParaRPr lang="ja-JP" sz="11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00" dirty="0">
                          <a:solidFill>
                            <a:schemeClr val="accent2"/>
                          </a:solidFill>
                          <a:effectLst/>
                          <a:latin typeface="ヒラギノ丸ゴ Pro W4" panose="020F0400000000000000" pitchFamily="34" charset="-128"/>
                          <a:ea typeface="ヒラギノ丸ゴ Pro W4" panose="020F0400000000000000" pitchFamily="34" charset="-128"/>
                        </a:rPr>
                        <a:t>&lt;43,356,141</a:t>
                      </a:r>
                      <a:endParaRPr lang="ja-JP" sz="11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2660531"/>
                  </a:ext>
                </a:extLst>
              </a:tr>
              <a:tr h="310890">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可視化粒子直径</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-4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m</a:t>
                      </a:r>
                      <a:endParaRPr lang="ja-JP"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-4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m</a:t>
                      </a:r>
                      <a:endParaRPr lang="ja-JP"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3.3×10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-4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m</a:t>
                      </a:r>
                      <a:endParaRPr lang="ja-JP"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3.3×10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-4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m</a:t>
                      </a:r>
                      <a:endParaRPr lang="ja-JP"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7623397"/>
                  </a:ext>
                </a:extLst>
              </a:tr>
              <a:tr h="310890">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メソッド</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なし</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なし</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粒子ベース</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格子ベース</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7044891"/>
                  </a:ext>
                </a:extLst>
              </a:tr>
            </a:tbl>
          </a:graphicData>
        </a:graphic>
      </p:graphicFrame>
    </p:spTree>
    <p:extLst>
      <p:ext uri="{BB962C8B-B14F-4D97-AF65-F5344CB8AC3E}">
        <p14:creationId xmlns:p14="http://schemas.microsoft.com/office/powerpoint/2010/main" val="3366523140"/>
      </p:ext>
    </p:extLst>
  </p:cSld>
  <p:clrMapOvr>
    <a:masterClrMapping/>
  </p:clrMapOvr>
  <mc:AlternateContent xmlns:mc="http://schemas.openxmlformats.org/markup-compatibility/2006" xmlns:p14="http://schemas.microsoft.com/office/powerpoint/2010/main">
    <mc:Choice Requires="p14">
      <p:transition spd="slow" p14:dur="2000" advTm="19958"/>
    </mc:Choice>
    <mc:Fallback xmlns="">
      <p:transition spd="slow" advTm="1995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in 2_1">
            <a:hlinkClick r:id="" action="ppaction://media"/>
          </p:cNvPr>
          <p:cNvPicPr>
            <a:picLocks noChangeAspect="1"/>
          </p:cNvPicPr>
          <p:nvPr>
            <a:videoFile r:link="rId1"/>
            <p:extLst>
              <p:ext uri="{DAA4B4D4-6D71-4841-9C94-3DE7FCFB9230}">
                <p14:media xmlns:p14="http://schemas.microsoft.com/office/powerpoint/2010/main" r:embed="rId2">
                  <p14:trim end="180.3333"/>
                </p14:media>
              </p:ext>
            </p:extLst>
          </p:nvPr>
        </p:nvPicPr>
        <p:blipFill>
          <a:blip r:embed="rId4"/>
          <a:stretch>
            <a:fillRect/>
          </a:stretch>
        </p:blipFill>
        <p:spPr>
          <a:xfrm>
            <a:off x="1044621" y="1862137"/>
            <a:ext cx="7102381" cy="3995089"/>
          </a:xfrm>
          <a:prstGeom prst="rect">
            <a:avLst/>
          </a:prstGeom>
        </p:spPr>
      </p:pic>
      <p:sp>
        <p:nvSpPr>
          <p:cNvPr id="24" name="テキスト ボックス 23"/>
          <p:cNvSpPr txBox="1"/>
          <p:nvPr/>
        </p:nvSpPr>
        <p:spPr>
          <a:xfrm>
            <a:off x="887234" y="2465347"/>
            <a:ext cx="1597381" cy="646331"/>
          </a:xfrm>
          <a:prstGeom prst="rect">
            <a:avLst/>
          </a:prstGeom>
          <a:noFill/>
        </p:spPr>
        <p:txBody>
          <a:bodyPr wrap="square" rtlCol="0">
            <a:spAutoFit/>
          </a:bodyPr>
          <a:lstStyle/>
          <a:p>
            <a:r>
              <a:rPr kumimoji="1" lang="en-US" altLang="ja-JP"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CASE2B</a:t>
            </a:r>
          </a:p>
          <a:p>
            <a:r>
              <a:rPr kumimoji="1" lang="ja-JP" altLang="en-US" dirty="0">
                <a:solidFill>
                  <a:schemeClr val="tx1">
                    <a:lumMod val="65000"/>
                    <a:lumOff val="35000"/>
                  </a:schemeClr>
                </a:solidFill>
                <a:ea typeface="源ノ角ゴシック JP Regular" panose="020B0500000000000000" pitchFamily="34" charset="-128"/>
              </a:rPr>
              <a:t>粗視化粒子</a:t>
            </a:r>
            <a:endParaRPr kumimoji="1" lang="ja-JP" altLang="en-US"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p:sp>
        <p:nvSpPr>
          <p:cNvPr id="25" name="テキスト ボックス 24"/>
          <p:cNvSpPr txBox="1"/>
          <p:nvPr/>
        </p:nvSpPr>
        <p:spPr>
          <a:xfrm>
            <a:off x="885825" y="4506508"/>
            <a:ext cx="1597381" cy="646331"/>
          </a:xfrm>
          <a:prstGeom prst="rect">
            <a:avLst/>
          </a:prstGeom>
          <a:noFill/>
        </p:spPr>
        <p:txBody>
          <a:bodyPr wrap="square" rtlCol="0">
            <a:spAutoFit/>
          </a:bodyPr>
          <a:lstStyle/>
          <a:p>
            <a:r>
              <a:rPr kumimoji="1" lang="en-US" altLang="ja-JP"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CASE2D</a:t>
            </a:r>
          </a:p>
          <a:p>
            <a:r>
              <a:rPr kumimoji="1" lang="ja-JP" altLang="en-US" dirty="0">
                <a:solidFill>
                  <a:schemeClr val="tx1">
                    <a:lumMod val="65000"/>
                    <a:lumOff val="35000"/>
                  </a:schemeClr>
                </a:solidFill>
                <a:ea typeface="源ノ角ゴシック JP Regular" panose="020B0500000000000000" pitchFamily="34" charset="-128"/>
              </a:rPr>
              <a:t>格子ベース</a:t>
            </a:r>
            <a:endParaRPr kumimoji="1" lang="ja-JP" altLang="en-US"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24</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834062"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解析②</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 |</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可視化結果・考察</a:t>
            </a:r>
          </a:p>
        </p:txBody>
      </p:sp>
      <p:sp>
        <p:nvSpPr>
          <p:cNvPr id="22" name="テキスト ボックス 21"/>
          <p:cNvSpPr txBox="1"/>
          <p:nvPr/>
        </p:nvSpPr>
        <p:spPr>
          <a:xfrm>
            <a:off x="528637" y="1365411"/>
            <a:ext cx="6005327"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粗視化モデルと実粒子可視化の比較</a:t>
            </a:r>
          </a:p>
        </p:txBody>
      </p:sp>
      <p:pic>
        <p:nvPicPr>
          <p:cNvPr id="33" name="図 32"/>
          <p:cNvPicPr>
            <a:picLocks noChangeAspect="1"/>
          </p:cNvPicPr>
          <p:nvPr/>
        </p:nvPicPr>
        <p:blipFill rotWithShape="1">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sp>
        <p:nvSpPr>
          <p:cNvPr id="23" name="矢印: 右 22"/>
          <p:cNvSpPr/>
          <p:nvPr/>
        </p:nvSpPr>
        <p:spPr>
          <a:xfrm>
            <a:off x="704850" y="5859760"/>
            <a:ext cx="800100" cy="590550"/>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1582859" y="5953846"/>
            <a:ext cx="5088529" cy="400110"/>
          </a:xfrm>
          <a:prstGeom prst="rect">
            <a:avLst/>
          </a:prstGeom>
          <a:noFill/>
        </p:spPr>
        <p:txBody>
          <a:bodyPr wrap="square" rtlCol="0">
            <a:spAutoFit/>
          </a:bodyPr>
          <a:lstStyle/>
          <a:p>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約</a:t>
            </a:r>
            <a:r>
              <a:rPr kumimoji="1" lang="en-US" altLang="ja-JP" sz="2000" dirty="0">
                <a:solidFill>
                  <a:schemeClr val="accent2"/>
                </a:solidFill>
                <a:latin typeface="源ノ角ゴシック JP Regular" panose="020B0500000000000000" pitchFamily="34" charset="-128"/>
                <a:ea typeface="源ノ角ゴシック JP Regular" panose="020B0500000000000000" pitchFamily="34" charset="-128"/>
              </a:rPr>
              <a:t>4300</a:t>
            </a: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万粒子の固気混相流の可視化を実現</a:t>
            </a:r>
          </a:p>
        </p:txBody>
      </p:sp>
      <p:sp>
        <p:nvSpPr>
          <p:cNvPr id="2" name="矢印: U ターン 1"/>
          <p:cNvSpPr/>
          <p:nvPr/>
        </p:nvSpPr>
        <p:spPr>
          <a:xfrm rot="5400000">
            <a:off x="6687321" y="3318140"/>
            <a:ext cx="2131084" cy="1211136"/>
          </a:xfrm>
          <a:prstGeom prst="uturnArrow">
            <a:avLst>
              <a:gd name="adj1" fmla="val 28665"/>
              <a:gd name="adj2" fmla="val 25000"/>
              <a:gd name="adj3" fmla="val 41859"/>
              <a:gd name="adj4" fmla="val 50000"/>
              <a:gd name="adj5" fmla="val 10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p:cNvSpPr txBox="1"/>
          <p:nvPr/>
        </p:nvSpPr>
        <p:spPr>
          <a:xfrm>
            <a:off x="7259605" y="3351851"/>
            <a:ext cx="1770095" cy="1015663"/>
          </a:xfrm>
          <a:prstGeom prst="rect">
            <a:avLst/>
          </a:prstGeom>
          <a:noFill/>
        </p:spPr>
        <p:txBody>
          <a:bodyPr wrap="square" rtlCol="0">
            <a:spAutoFit/>
          </a:bodyPr>
          <a:lstStyle/>
          <a:p>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よりリアルで高精細な画像を出力</a:t>
            </a:r>
          </a:p>
        </p:txBody>
      </p:sp>
    </p:spTree>
    <p:extLst>
      <p:ext uri="{BB962C8B-B14F-4D97-AF65-F5344CB8AC3E}">
        <p14:creationId xmlns:p14="http://schemas.microsoft.com/office/powerpoint/2010/main" val="3072885821"/>
      </p:ext>
    </p:extLst>
  </p:cSld>
  <p:clrMapOvr>
    <a:masterClrMapping/>
  </p:clrMapOvr>
  <mc:AlternateContent xmlns:mc="http://schemas.openxmlformats.org/markup-compatibility/2006" xmlns:p14="http://schemas.microsoft.com/office/powerpoint/2010/main">
    <mc:Choice Requires="p14">
      <p:transition spd="slow" p14:dur="2000" advTm="28842"/>
    </mc:Choice>
    <mc:Fallback xmlns="">
      <p:transition spd="slow" advTm="28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mod="1">
    <p:ext uri="{E180D4A7-C9FB-4DFB-919C-405C955672EB}">
      <p14:showEvtLst xmlns:p14="http://schemas.microsoft.com/office/powerpoint/2010/main">
        <p14:playEvt time="0" objId="5"/>
        <p14:playEvt time="3757" objId="5"/>
        <p14:playEvt time="7448" objId="5"/>
        <p14:playEvt time="11155" objId="5"/>
        <p14:playEvt time="14857" objId="5"/>
        <p14:playEvt time="18568" objId="5"/>
        <p14:playEvt time="22279" objId="5"/>
        <p14:playEvt time="25990" objId="5"/>
        <p14:stopEvt time="28842" objId="5"/>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25</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291137"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解析③ </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目的・条件</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実粒子解析との比較による妥当性確認</a:t>
            </a:r>
          </a:p>
        </p:txBody>
      </p:sp>
      <p:sp>
        <p:nvSpPr>
          <p:cNvPr id="23" name="テキスト ボックス 22"/>
          <p:cNvSpPr txBox="1"/>
          <p:nvPr/>
        </p:nvSpPr>
        <p:spPr>
          <a:xfrm>
            <a:off x="1047749" y="1775046"/>
            <a:ext cx="5076825" cy="830997"/>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この解析では噴流層の解析において、実粒子解析と粗視化モデルによる解析に今回開発した手法の可視化を行ったものを比較し、開発手法の妥当性を確認する。</a:t>
            </a:r>
          </a:p>
        </p:txBody>
      </p:sp>
      <p:cxnSp>
        <p:nvCxnSpPr>
          <p:cNvPr id="25" name="直線コネクタ 24"/>
          <p:cNvCxnSpPr>
            <a:cxnSpLocks/>
          </p:cNvCxnSpPr>
          <p:nvPr/>
        </p:nvCxnSpPr>
        <p:spPr>
          <a:xfrm>
            <a:off x="1014412" y="1860771"/>
            <a:ext cx="0" cy="695998"/>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aphicFrame>
        <p:nvGraphicFramePr>
          <p:cNvPr id="24" name="表 23"/>
          <p:cNvGraphicFramePr>
            <a:graphicFrameLocks noGrp="1"/>
          </p:cNvGraphicFramePr>
          <p:nvPr>
            <p:extLst>
              <p:ext uri="{D42A27DB-BD31-4B8C-83A1-F6EECF244321}">
                <p14:modId xmlns:p14="http://schemas.microsoft.com/office/powerpoint/2010/main" val="2157326106"/>
              </p:ext>
            </p:extLst>
          </p:nvPr>
        </p:nvGraphicFramePr>
        <p:xfrm>
          <a:off x="919257" y="3090706"/>
          <a:ext cx="2956685" cy="2726892"/>
        </p:xfrm>
        <a:graphic>
          <a:graphicData uri="http://schemas.openxmlformats.org/drawingml/2006/table">
            <a:tbl>
              <a:tblPr firstRow="1" bandRow="1">
                <a:tableStyleId>{3B4B98B0-60AC-42C2-AFA5-B58CD77FA1E5}</a:tableStyleId>
              </a:tblPr>
              <a:tblGrid>
                <a:gridCol w="1111278">
                  <a:extLst>
                    <a:ext uri="{9D8B030D-6E8A-4147-A177-3AD203B41FA5}">
                      <a16:colId xmlns:a16="http://schemas.microsoft.com/office/drawing/2014/main" val="3644376070"/>
                    </a:ext>
                  </a:extLst>
                </a:gridCol>
                <a:gridCol w="748799">
                  <a:extLst>
                    <a:ext uri="{9D8B030D-6E8A-4147-A177-3AD203B41FA5}">
                      <a16:colId xmlns:a16="http://schemas.microsoft.com/office/drawing/2014/main" val="1493618308"/>
                    </a:ext>
                  </a:extLst>
                </a:gridCol>
                <a:gridCol w="137630">
                  <a:extLst>
                    <a:ext uri="{9D8B030D-6E8A-4147-A177-3AD203B41FA5}">
                      <a16:colId xmlns:a16="http://schemas.microsoft.com/office/drawing/2014/main" val="3296458257"/>
                    </a:ext>
                  </a:extLst>
                </a:gridCol>
                <a:gridCol w="958978">
                  <a:extLst>
                    <a:ext uri="{9D8B030D-6E8A-4147-A177-3AD203B41FA5}">
                      <a16:colId xmlns:a16="http://schemas.microsoft.com/office/drawing/2014/main" val="4288814935"/>
                    </a:ext>
                  </a:extLst>
                </a:gridCol>
              </a:tblGrid>
              <a:tr h="324508">
                <a:tc>
                  <a:txBody>
                    <a:bodyPr/>
                    <a:lstStyle/>
                    <a:p>
                      <a:pPr indent="133350" algn="l">
                        <a:spcAft>
                          <a:spcPts val="0"/>
                        </a:spcAft>
                      </a:pPr>
                      <a:r>
                        <a:rPr lang="ja-JP" altLang="en-US" sz="1100" b="1"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解析条件</a:t>
                      </a:r>
                      <a:endParaRPr lang="ja-JP" sz="1100" b="1"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en-US" altLang="ja-JP" sz="9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CASE 3A</a:t>
                      </a:r>
                      <a:endParaRPr lang="ja-JP" sz="9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dirty="0"/>
                    </a:p>
                  </a:txBody>
                  <a:tcPr/>
                </a:tc>
                <a:tc>
                  <a:txBody>
                    <a:bodyPr/>
                    <a:lstStyle/>
                    <a:p>
                      <a:pPr indent="133350" algn="l">
                        <a:spcAft>
                          <a:spcPts val="0"/>
                        </a:spcAft>
                      </a:pPr>
                      <a:r>
                        <a:rPr lang="en-US" altLang="ja-JP" sz="9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CASE 3B,3C</a:t>
                      </a:r>
                      <a:endParaRPr lang="ja-JP" sz="9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6251760"/>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流体密度</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33350" algn="ctr">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1.0 kg/m</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a:t>
                      </a:r>
                      <a:endParaRPr 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116268606"/>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流体粘度</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33350" algn="ctr">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1.8×10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-5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Pa</a:t>
                      </a:r>
                      <a:r>
                        <a:rPr lang="ja-JP" altLang="en-US"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s</a:t>
                      </a:r>
                      <a:endParaRPr 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1613306371"/>
                  </a:ext>
                </a:extLst>
              </a:tr>
              <a:tr h="256356">
                <a:tc>
                  <a:txBody>
                    <a:bodyPr/>
                    <a:lstStyle/>
                    <a:p>
                      <a:pPr indent="133350" algn="l">
                        <a:spcAft>
                          <a:spcPts val="0"/>
                        </a:spcAft>
                      </a:pPr>
                      <a:r>
                        <a:rPr lang="ja-JP" alt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流体格子</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33350" algn="ctr">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21×200×12</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1687564089"/>
                  </a:ext>
                </a:extLst>
              </a:tr>
              <a:tr h="256356">
                <a:tc>
                  <a:txBody>
                    <a:bodyPr/>
                    <a:lstStyle/>
                    <a:p>
                      <a:pPr indent="133350" algn="l">
                        <a:spcAft>
                          <a:spcPts val="0"/>
                        </a:spcAft>
                      </a:pPr>
                      <a:r>
                        <a:rPr lang="ja-JP" alt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粒子密度</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lvl="0" indent="133350" algn="ctr" defTabSz="914400" rtl="0" eaLnBrk="1" fontAlgn="auto" latinLnBrk="0" hangingPunct="1">
                        <a:lnSpc>
                          <a:spcPct val="100000"/>
                        </a:lnSpc>
                        <a:spcBef>
                          <a:spcPts val="0"/>
                        </a:spcBef>
                        <a:spcAft>
                          <a:spcPts val="0"/>
                        </a:spcAft>
                        <a:buClrTx/>
                        <a:buSzTx/>
                        <a:buFontTx/>
                        <a:buNone/>
                        <a:tabLst/>
                        <a:defRPr/>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2.5×10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a:t>
                      </a: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 kg/m</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a:t>
                      </a:r>
                      <a:endParaRPr lang="ja-JP"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3283958638"/>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実粒子直径</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33350" algn="ctr">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m</a:t>
                      </a:r>
                      <a:endParaRPr 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4086294179"/>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時間ステップ</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indent="133350" algn="ctr">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-6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s</a:t>
                      </a:r>
                      <a:endParaRPr 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indent="133350" algn="l">
                        <a:spcAft>
                          <a:spcPts val="0"/>
                        </a:spcAft>
                      </a:pP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3552495983"/>
                  </a:ext>
                </a:extLst>
              </a:tr>
              <a:tr h="329935">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計算粒子数</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05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540,000</a:t>
                      </a:r>
                      <a:endParaRPr lang="ja-JP" sz="105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en-US" sz="105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67,500</a:t>
                      </a:r>
                      <a:endParaRPr lang="ja-JP" sz="105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dirty="0"/>
                    </a:p>
                  </a:txBody>
                  <a:tcPr/>
                </a:tc>
                <a:extLst>
                  <a:ext uri="{0D108BD9-81ED-4DB2-BD59-A6C34878D82A}">
                    <a16:rowId xmlns:a16="http://schemas.microsoft.com/office/drawing/2014/main" val="1834630419"/>
                  </a:ext>
                </a:extLst>
              </a:tr>
              <a:tr h="256356">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粗視化率</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1.0</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en-US" sz="11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2.0</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2310712280"/>
                  </a:ext>
                </a:extLst>
              </a:tr>
              <a:tr h="275233">
                <a:tc>
                  <a:txBody>
                    <a:bodyPr/>
                    <a:lstStyle/>
                    <a:p>
                      <a:pPr indent="133350" algn="l">
                        <a:spcAft>
                          <a:spcPts val="0"/>
                        </a:spcAft>
                      </a:pPr>
                      <a:r>
                        <a:rPr lang="ja-JP" alt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実粒子数</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540,000</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indent="133350" algn="l">
                        <a:spcAft>
                          <a:spcPts val="0"/>
                        </a:spcAft>
                      </a:pPr>
                      <a:r>
                        <a:rPr lang="en-US" sz="1100" kern="12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540,000</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extLst>
                  <a:ext uri="{0D108BD9-81ED-4DB2-BD59-A6C34878D82A}">
                    <a16:rowId xmlns:a16="http://schemas.microsoft.com/office/drawing/2014/main" val="1552660531"/>
                  </a:ext>
                </a:extLst>
              </a:tr>
            </a:tbl>
          </a:graphicData>
        </a:graphic>
      </p:graphicFrame>
      <p:graphicFrame>
        <p:nvGraphicFramePr>
          <p:cNvPr id="27" name="表 26"/>
          <p:cNvGraphicFramePr>
            <a:graphicFrameLocks noGrp="1"/>
          </p:cNvGraphicFramePr>
          <p:nvPr>
            <p:extLst>
              <p:ext uri="{D42A27DB-BD31-4B8C-83A1-F6EECF244321}">
                <p14:modId xmlns:p14="http://schemas.microsoft.com/office/powerpoint/2010/main" val="4196935906"/>
              </p:ext>
            </p:extLst>
          </p:nvPr>
        </p:nvGraphicFramePr>
        <p:xfrm>
          <a:off x="4105951" y="3097048"/>
          <a:ext cx="4199943" cy="1253525"/>
        </p:xfrm>
        <a:graphic>
          <a:graphicData uri="http://schemas.openxmlformats.org/drawingml/2006/table">
            <a:tbl>
              <a:tblPr firstRow="1" bandRow="1">
                <a:tableStyleId>{3B4B98B0-60AC-42C2-AFA5-B58CD77FA1E5}</a:tableStyleId>
              </a:tblPr>
              <a:tblGrid>
                <a:gridCol w="1141381">
                  <a:extLst>
                    <a:ext uri="{9D8B030D-6E8A-4147-A177-3AD203B41FA5}">
                      <a16:colId xmlns:a16="http://schemas.microsoft.com/office/drawing/2014/main" val="3644376070"/>
                    </a:ext>
                  </a:extLst>
                </a:gridCol>
                <a:gridCol w="1138097">
                  <a:extLst>
                    <a:ext uri="{9D8B030D-6E8A-4147-A177-3AD203B41FA5}">
                      <a16:colId xmlns:a16="http://schemas.microsoft.com/office/drawing/2014/main" val="1493618308"/>
                    </a:ext>
                  </a:extLst>
                </a:gridCol>
                <a:gridCol w="955411">
                  <a:extLst>
                    <a:ext uri="{9D8B030D-6E8A-4147-A177-3AD203B41FA5}">
                      <a16:colId xmlns:a16="http://schemas.microsoft.com/office/drawing/2014/main" val="1173603754"/>
                    </a:ext>
                  </a:extLst>
                </a:gridCol>
                <a:gridCol w="965054">
                  <a:extLst>
                    <a:ext uri="{9D8B030D-6E8A-4147-A177-3AD203B41FA5}">
                      <a16:colId xmlns:a16="http://schemas.microsoft.com/office/drawing/2014/main" val="351366205"/>
                    </a:ext>
                  </a:extLst>
                </a:gridCol>
              </a:tblGrid>
              <a:tr h="320855">
                <a:tc>
                  <a:txBody>
                    <a:bodyPr/>
                    <a:lstStyle/>
                    <a:p>
                      <a:pPr indent="133350" algn="l">
                        <a:spcAft>
                          <a:spcPts val="0"/>
                        </a:spcAft>
                      </a:pPr>
                      <a:r>
                        <a:rPr lang="ja-JP" altLang="en-US" sz="1100" b="1" i="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可視化条件</a:t>
                      </a:r>
                      <a:endParaRPr lang="ja-JP" sz="1100" b="1" i="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CASE3A</a:t>
                      </a:r>
                      <a:endParaRPr lang="ja-JP"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CASE3B</a:t>
                      </a:r>
                      <a:endParaRPr lang="ja-JP"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CASE3C</a:t>
                      </a:r>
                      <a:endParaRPr lang="ja-JP" sz="1100" b="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9282905"/>
                  </a:ext>
                </a:extLst>
              </a:tr>
              <a:tr h="310890">
                <a:tc>
                  <a:txBody>
                    <a:bodyPr/>
                    <a:lstStyle/>
                    <a:p>
                      <a:pPr indent="133350" algn="l">
                        <a:spcAft>
                          <a:spcPts val="0"/>
                        </a:spcAft>
                      </a:pPr>
                      <a:r>
                        <a:rPr lang="ja-JP" alt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可視化粗視化率</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1.0</a:t>
                      </a:r>
                      <a:endParaRPr lang="ja-JP"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1.0</a:t>
                      </a:r>
                      <a:endParaRPr lang="ja-JP"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2.0</a:t>
                      </a:r>
                      <a:endParaRPr lang="ja-JP"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4052842"/>
                  </a:ext>
                </a:extLst>
              </a:tr>
              <a:tr h="310890">
                <a:tc>
                  <a:txBody>
                    <a:bodyPr/>
                    <a:lstStyle/>
                    <a:p>
                      <a:pPr indent="133350" algn="l">
                        <a:spcAft>
                          <a:spcPts val="0"/>
                        </a:spcAft>
                      </a:pPr>
                      <a:r>
                        <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可視化粒子直径</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133350" algn="l" defTabSz="914400" rtl="0" eaLnBrk="1" fontAlgn="auto" latinLnBrk="0" hangingPunct="1">
                        <a:lnSpc>
                          <a:spcPct val="100000"/>
                        </a:lnSpc>
                        <a:spcBef>
                          <a:spcPts val="0"/>
                        </a:spcBef>
                        <a:spcAft>
                          <a:spcPts val="0"/>
                        </a:spcAft>
                        <a:buClrTx/>
                        <a:buSzTx/>
                        <a:buFontTx/>
                        <a:buNone/>
                        <a:tabLst/>
                        <a:defRPr/>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m</a:t>
                      </a:r>
                      <a:endParaRPr lang="ja-JP"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2×10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m</a:t>
                      </a:r>
                      <a:endParaRPr lang="ja-JP"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1×10</a:t>
                      </a:r>
                      <a:r>
                        <a:rPr lang="en-US" altLang="ja-JP" sz="1100" kern="100" baseline="300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-3 </a:t>
                      </a:r>
                      <a:r>
                        <a:rPr lang="en-US"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m</a:t>
                      </a:r>
                      <a:endParaRPr lang="ja-JP" altLang="ja-JP" sz="1100" kern="100" baseline="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4611859"/>
                  </a:ext>
                </a:extLst>
              </a:tr>
              <a:tr h="310890">
                <a:tc>
                  <a:txBody>
                    <a:bodyPr/>
                    <a:lstStyle/>
                    <a:p>
                      <a:pPr indent="133350" algn="l">
                        <a:spcAft>
                          <a:spcPts val="0"/>
                        </a:spcAft>
                      </a:pPr>
                      <a:r>
                        <a:rPr lang="ja-JP" altLang="en-US"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rPr>
                        <a:t>可視化粒子数</a:t>
                      </a:r>
                      <a:endParaRPr lang="ja-JP" sz="1100" kern="100" dirty="0">
                        <a:solidFill>
                          <a:schemeClr val="tx1">
                            <a:lumMod val="65000"/>
                            <a:lumOff val="35000"/>
                          </a:schemeClr>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200" dirty="0">
                          <a:solidFill>
                            <a:schemeClr val="accent2"/>
                          </a:solidFill>
                          <a:effectLst/>
                          <a:latin typeface="ヒラギノ丸ゴ Pro W4" panose="020F0400000000000000" pitchFamily="34" charset="-128"/>
                          <a:ea typeface="ヒラギノ丸ゴ Pro W4" panose="020F0400000000000000" pitchFamily="34" charset="-128"/>
                        </a:rPr>
                        <a:t>540,000</a:t>
                      </a:r>
                      <a:endParaRPr lang="ja-JP" sz="11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sz="1100" kern="1200" dirty="0">
                          <a:solidFill>
                            <a:schemeClr val="accent2"/>
                          </a:solidFill>
                          <a:effectLst/>
                          <a:latin typeface="ヒラギノ丸ゴ Pro W4" panose="020F0400000000000000" pitchFamily="34" charset="-128"/>
                          <a:ea typeface="ヒラギノ丸ゴ Pro W4" panose="020F0400000000000000" pitchFamily="34" charset="-128"/>
                        </a:rPr>
                        <a:t>67,500</a:t>
                      </a:r>
                      <a:endParaRPr lang="ja-JP" sz="11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133350" algn="l">
                        <a:spcAft>
                          <a:spcPts val="0"/>
                        </a:spcAft>
                      </a:pPr>
                      <a:r>
                        <a:rPr lang="en-US" altLang="ja-JP" sz="11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rPr>
                        <a:t>540,000</a:t>
                      </a:r>
                      <a:endParaRPr lang="ja-JP" sz="1100" kern="100" dirty="0">
                        <a:solidFill>
                          <a:schemeClr val="accent2"/>
                        </a:solidFill>
                        <a:effectLst/>
                        <a:latin typeface="ヒラギノ丸ゴ Pro W4" panose="020F0400000000000000" pitchFamily="34" charset="-128"/>
                        <a:ea typeface="ヒラギノ丸ゴ Pro W4" panose="020F0400000000000000" pitchFamily="34" charset="-128"/>
                        <a:cs typeface="Times New Roman" panose="02020603050405020304" pitchFamily="18" charset="0"/>
                      </a:endParaRPr>
                    </a:p>
                  </a:txBody>
                  <a:tcPr marL="0" marR="0" marT="0" marB="0" anchor="ctr">
                    <a:lnL w="12700" cap="flat" cmpd="sng" algn="ctr">
                      <a:solidFill>
                        <a:schemeClr val="accent5">
                          <a:lumMod val="60000"/>
                          <a:lumOff val="40000"/>
                        </a:schemeClr>
                      </a:solidFill>
                      <a:prstDash val="solid"/>
                      <a:round/>
                      <a:headEnd type="none" w="med" len="med"/>
                      <a:tailEnd type="none" w="med" len="med"/>
                    </a:lnL>
                    <a:lnR w="12700" cap="flat" cmpd="sng" algn="ctr">
                      <a:solidFill>
                        <a:schemeClr val="accent5">
                          <a:lumMod val="60000"/>
                          <a:lumOff val="40000"/>
                        </a:schemeClr>
                      </a:solidFill>
                      <a:prstDash val="solid"/>
                      <a:round/>
                      <a:headEnd type="none" w="med" len="med"/>
                      <a:tailEnd type="none" w="med" len="med"/>
                    </a:lnR>
                    <a:lnT w="12700" cap="flat" cmpd="sng" algn="ctr">
                      <a:solidFill>
                        <a:schemeClr val="accent5">
                          <a:lumMod val="60000"/>
                          <a:lumOff val="40000"/>
                        </a:schemeClr>
                      </a:solidFill>
                      <a:prstDash val="solid"/>
                      <a:round/>
                      <a:headEnd type="none" w="med" len="med"/>
                      <a:tailEnd type="none" w="med" len="med"/>
                    </a:lnT>
                    <a:lnB w="1270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7044891"/>
                  </a:ext>
                </a:extLst>
              </a:tr>
            </a:tbl>
          </a:graphicData>
        </a:graphic>
      </p:graphicFrame>
      <p:pic>
        <p:nvPicPr>
          <p:cNvPr id="7170" name="Picture 2" descr="3"/>
          <p:cNvPicPr>
            <a:picLocks noChangeAspect="1" noChangeArrowheads="1"/>
          </p:cNvPicPr>
          <p:nvPr/>
        </p:nvPicPr>
        <p:blipFill rotWithShape="1">
          <a:blip r:embed="rId9">
            <a:extLst>
              <a:ext uri="{28A0092B-C50C-407E-A947-70E740481C1C}">
                <a14:useLocalDpi xmlns:a14="http://schemas.microsoft.com/office/drawing/2010/main" val="0"/>
              </a:ext>
            </a:extLst>
          </a:blip>
          <a:srcRect l="43371" t="51781" r="43757"/>
          <a:stretch/>
        </p:blipFill>
        <p:spPr bwMode="auto">
          <a:xfrm>
            <a:off x="6868618" y="700030"/>
            <a:ext cx="1236063" cy="227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74594"/>
      </p:ext>
    </p:extLst>
  </p:cSld>
  <p:clrMapOvr>
    <a:masterClrMapping/>
  </p:clrMapOvr>
  <mc:AlternateContent xmlns:mc="http://schemas.openxmlformats.org/markup-compatibility/2006" xmlns:p14="http://schemas.microsoft.com/office/powerpoint/2010/main">
    <mc:Choice Requires="p14">
      <p:transition spd="slow" p14:dur="2000" advTm="11345"/>
    </mc:Choice>
    <mc:Fallback xmlns="">
      <p:transition spd="slow" advTm="1134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26</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834062"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解析③</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 |</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可視化結果・考察</a:t>
            </a:r>
          </a:p>
        </p:txBody>
      </p:sp>
      <p:sp>
        <p:nvSpPr>
          <p:cNvPr id="22" name="テキスト ボックス 21"/>
          <p:cNvSpPr txBox="1"/>
          <p:nvPr/>
        </p:nvSpPr>
        <p:spPr>
          <a:xfrm>
            <a:off x="528637" y="1365411"/>
            <a:ext cx="6005327"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実粒子解析との比較</a:t>
            </a:r>
          </a:p>
        </p:txBody>
      </p:sp>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sp>
        <p:nvSpPr>
          <p:cNvPr id="23" name="矢印: 右 22"/>
          <p:cNvSpPr/>
          <p:nvPr/>
        </p:nvSpPr>
        <p:spPr>
          <a:xfrm>
            <a:off x="704850" y="5658861"/>
            <a:ext cx="800100" cy="590550"/>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 name="コンポ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32341" y="1904904"/>
            <a:ext cx="8667750" cy="3614574"/>
          </a:xfrm>
          <a:prstGeom prst="rect">
            <a:avLst/>
          </a:prstGeom>
        </p:spPr>
      </p:pic>
      <p:pic>
        <p:nvPicPr>
          <p:cNvPr id="33" name="図 32"/>
          <p:cNvPicPr>
            <a:picLocks noChangeAspect="1"/>
          </p:cNvPicPr>
          <p:nvPr/>
        </p:nvPicPr>
        <p:blipFill rotWithShape="1">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24" name="テキスト ボックス 23"/>
          <p:cNvSpPr txBox="1"/>
          <p:nvPr/>
        </p:nvSpPr>
        <p:spPr>
          <a:xfrm>
            <a:off x="1582859" y="5754081"/>
            <a:ext cx="5408491" cy="400110"/>
          </a:xfrm>
          <a:prstGeom prst="rect">
            <a:avLst/>
          </a:prstGeom>
          <a:noFill/>
        </p:spPr>
        <p:txBody>
          <a:bodyPr wrap="square" rtlCol="0">
            <a:spAutoFit/>
          </a:bodyPr>
          <a:lstStyle/>
          <a:p>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実粒子での解析と比較して妥当な可視化</a:t>
            </a:r>
          </a:p>
        </p:txBody>
      </p:sp>
    </p:spTree>
    <p:extLst>
      <p:ext uri="{BB962C8B-B14F-4D97-AF65-F5344CB8AC3E}">
        <p14:creationId xmlns:p14="http://schemas.microsoft.com/office/powerpoint/2010/main" val="1798619754"/>
      </p:ext>
    </p:extLst>
  </p:cSld>
  <p:clrMapOvr>
    <a:masterClrMapping/>
  </p:clrMapOvr>
  <mc:AlternateContent xmlns:mc="http://schemas.openxmlformats.org/markup-compatibility/2006" xmlns:p14="http://schemas.microsoft.com/office/powerpoint/2010/main">
    <mc:Choice Requires="p14">
      <p:transition spd="slow" p14:dur="2000" advTm="23351"/>
    </mc:Choice>
    <mc:Fallback xmlns="">
      <p:transition spd="slow" advTm="23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mod="1">
    <p:ext uri="{E180D4A7-C9FB-4DFB-919C-405C955672EB}">
      <p14:showEvtLst xmlns:p14="http://schemas.microsoft.com/office/powerpoint/2010/main">
        <p14:playEvt time="0" objId="2"/>
        <p14:playEvt time="9048" objId="2"/>
        <p14:playEvt time="18027" objId="2"/>
        <p14:stopEvt time="23351" objId="2"/>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27</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834062"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解析③</a:t>
            </a:r>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 |</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可視化結果・考察</a:t>
            </a:r>
          </a:p>
        </p:txBody>
      </p:sp>
      <p:sp>
        <p:nvSpPr>
          <p:cNvPr id="22" name="テキスト ボックス 21"/>
          <p:cNvSpPr txBox="1"/>
          <p:nvPr/>
        </p:nvSpPr>
        <p:spPr>
          <a:xfrm>
            <a:off x="528637" y="1365411"/>
            <a:ext cx="6005327"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実粒子解析との総計算時間比較</a:t>
            </a:r>
          </a:p>
        </p:txBody>
      </p:sp>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sp>
        <p:nvSpPr>
          <p:cNvPr id="23" name="矢印: 右 22"/>
          <p:cNvSpPr/>
          <p:nvPr/>
        </p:nvSpPr>
        <p:spPr>
          <a:xfrm>
            <a:off x="704850" y="5077399"/>
            <a:ext cx="800100" cy="590550"/>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24" name="テキスト ボックス 23"/>
          <p:cNvSpPr txBox="1"/>
          <p:nvPr/>
        </p:nvSpPr>
        <p:spPr>
          <a:xfrm>
            <a:off x="1582860" y="5172619"/>
            <a:ext cx="5637090" cy="400110"/>
          </a:xfrm>
          <a:prstGeom prst="rect">
            <a:avLst/>
          </a:prstGeom>
          <a:noFill/>
        </p:spPr>
        <p:txBody>
          <a:bodyPr wrap="square" rtlCol="0">
            <a:spAutoFit/>
          </a:bodyPr>
          <a:lstStyle/>
          <a:p>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実粒子解析より約</a:t>
            </a:r>
            <a:r>
              <a:rPr kumimoji="1" lang="en-US" altLang="ja-JP" sz="2000" dirty="0">
                <a:solidFill>
                  <a:schemeClr val="accent2"/>
                </a:solidFill>
                <a:latin typeface="源ノ角ゴシック JP Regular" panose="020B0500000000000000" pitchFamily="34" charset="-128"/>
                <a:ea typeface="源ノ角ゴシック JP Regular" panose="020B0500000000000000" pitchFamily="34" charset="-128"/>
              </a:rPr>
              <a:t>9.3</a:t>
            </a: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倍高速に可視化画像を出力</a:t>
            </a:r>
          </a:p>
        </p:txBody>
      </p:sp>
      <p:sp>
        <p:nvSpPr>
          <p:cNvPr id="25" name="テキスト ボックス 24"/>
          <p:cNvSpPr txBox="1"/>
          <p:nvPr/>
        </p:nvSpPr>
        <p:spPr>
          <a:xfrm>
            <a:off x="1047750" y="1775046"/>
            <a:ext cx="6867526" cy="584775"/>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実粒子スケールと今回開発した手法が解析と可視化に必要とした時間の合計を求め、実粒子解析に比べてどの程度高速かを検証する。</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p:cxnSp>
        <p:nvCxnSpPr>
          <p:cNvPr id="26" name="直線コネクタ 25"/>
          <p:cNvCxnSpPr>
            <a:cxnSpLocks/>
          </p:cNvCxnSpPr>
          <p:nvPr/>
        </p:nvCxnSpPr>
        <p:spPr>
          <a:xfrm>
            <a:off x="1014412" y="1860771"/>
            <a:ext cx="0" cy="420790"/>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6" name="グループ化 5"/>
          <p:cNvGrpSpPr/>
          <p:nvPr/>
        </p:nvGrpSpPr>
        <p:grpSpPr>
          <a:xfrm>
            <a:off x="704850" y="2836254"/>
            <a:ext cx="7404517" cy="1561621"/>
            <a:chOff x="704850" y="2547892"/>
            <a:chExt cx="7404517" cy="1561621"/>
          </a:xfrm>
        </p:grpSpPr>
        <p:sp>
          <p:nvSpPr>
            <p:cNvPr id="27" name="テキスト ボックス 26"/>
            <p:cNvSpPr txBox="1"/>
            <p:nvPr/>
          </p:nvSpPr>
          <p:spPr>
            <a:xfrm>
              <a:off x="704850" y="2777196"/>
              <a:ext cx="7275620" cy="1323439"/>
            </a:xfrm>
            <a:prstGeom prst="rect">
              <a:avLst/>
            </a:prstGeom>
            <a:noFill/>
          </p:spPr>
          <p:txBody>
            <a:bodyPr wrap="square" rtlCol="0">
              <a:spAutoFit/>
            </a:bodyPr>
            <a:lstStyle/>
            <a:p>
              <a:pPr>
                <a:lnSpc>
                  <a:spcPct val="200000"/>
                </a:lnSpc>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実粒子解析　：  </a:t>
              </a:r>
              <a:r>
                <a:rPr kumimoji="1" lang="en-US" altLang="ja-JP" sz="2000" i="0" dirty="0">
                  <a:solidFill>
                    <a:schemeClr val="accent6"/>
                  </a:solidFill>
                  <a:latin typeface="源ノ角ゴシック JP Regular" panose="020B0500000000000000" pitchFamily="34" charset="-128"/>
                  <a:ea typeface="源ノ角ゴシック JP Regular" panose="020B0500000000000000" pitchFamily="34" charset="-128"/>
                </a:rPr>
                <a:t>26,097</a:t>
              </a:r>
              <a:r>
                <a:rPr kumimoji="1" lang="ja-JP" altLang="en-US" sz="2000" i="0" dirty="0">
                  <a:solidFill>
                    <a:schemeClr val="accent6"/>
                  </a:solidFill>
                  <a:latin typeface="源ノ角ゴシック JP Regular" panose="020B0500000000000000" pitchFamily="34" charset="-128"/>
                  <a:ea typeface="源ノ角ゴシック JP Regular" panose="020B0500000000000000" pitchFamily="34" charset="-128"/>
                </a:rPr>
                <a:t>分</a:t>
              </a:r>
              <a:r>
                <a:rPr kumimoji="1" lang="ja-JP" altLang="en-US"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 </a:t>
              </a:r>
              <a:r>
                <a:rPr kumimoji="1" lang="en-US" altLang="ja-JP" sz="2000" b="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i="0" dirty="0">
                  <a:solidFill>
                    <a:schemeClr val="accent1"/>
                  </a:solidFill>
                  <a:latin typeface="源ノ角ゴシック JP Regular" panose="020B0500000000000000" pitchFamily="34" charset="-128"/>
                  <a:ea typeface="源ノ角ゴシック JP Regular" panose="020B0500000000000000" pitchFamily="34" charset="-128"/>
                </a:rPr>
                <a:t>0</a:t>
              </a:r>
              <a:r>
                <a:rPr kumimoji="1" lang="ja-JP" altLang="en-US" sz="2000" i="0" dirty="0">
                  <a:solidFill>
                    <a:schemeClr val="accent1"/>
                  </a:solidFill>
                  <a:latin typeface="源ノ角ゴシック JP Regular" panose="020B0500000000000000" pitchFamily="34" charset="-128"/>
                  <a:ea typeface="源ノ角ゴシック JP Regular" panose="020B0500000000000000" pitchFamily="34" charset="-128"/>
                </a:rPr>
                <a:t>分</a:t>
              </a:r>
              <a:r>
                <a:rPr kumimoji="1" lang="en-US" altLang="ja-JP" sz="2000" b="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ja-JP" altLang="en-US"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b="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ja-JP" altLang="en-US"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b="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i="0" dirty="0">
                  <a:solidFill>
                    <a:schemeClr val="accent4"/>
                  </a:solidFill>
                  <a:latin typeface="源ノ角ゴシック JP Regular" panose="020B0500000000000000" pitchFamily="34" charset="-128"/>
                  <a:ea typeface="源ノ角ゴシック JP Regular" panose="020B0500000000000000" pitchFamily="34" charset="-128"/>
                </a:rPr>
                <a:t>204</a:t>
              </a:r>
              <a:r>
                <a:rPr kumimoji="1" lang="ja-JP" altLang="en-US" sz="2000" i="0" dirty="0">
                  <a:solidFill>
                    <a:schemeClr val="accent4"/>
                  </a:solidFill>
                  <a:latin typeface="源ノ角ゴシック JP Regular" panose="020B0500000000000000" pitchFamily="34" charset="-128"/>
                  <a:ea typeface="源ノ角ゴシック JP Regular" panose="020B0500000000000000" pitchFamily="34" charset="-128"/>
                </a:rPr>
                <a:t>分</a:t>
              </a:r>
              <a:r>
                <a:rPr kumimoji="1" lang="ja-JP" altLang="en-US"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b="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ja-JP" altLang="en-US"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i="0" dirty="0">
                  <a:solidFill>
                    <a:schemeClr val="accent2"/>
                  </a:solidFill>
                  <a:latin typeface="源ノ角ゴシック JP Regular" panose="020B0500000000000000" pitchFamily="34" charset="-128"/>
                  <a:ea typeface="源ノ角ゴシック JP Regular" panose="020B0500000000000000" pitchFamily="34" charset="-128"/>
                </a:rPr>
                <a:t>26,301</a:t>
              </a:r>
              <a:r>
                <a:rPr kumimoji="1" lang="ja-JP" altLang="en-US" sz="2000" i="0" dirty="0">
                  <a:solidFill>
                    <a:schemeClr val="accent2"/>
                  </a:solidFill>
                  <a:latin typeface="源ノ角ゴシック JP Regular" panose="020B0500000000000000" pitchFamily="34" charset="-128"/>
                  <a:ea typeface="源ノ角ゴシック JP Regular" panose="020B0500000000000000" pitchFamily="34" charset="-128"/>
                </a:rPr>
                <a:t>分</a:t>
              </a:r>
              <a:endPar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a:p>
              <a:pPr>
                <a:lnSpc>
                  <a:spcPct val="200000"/>
                </a:lnSpc>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粗視化モデル：     </a:t>
              </a:r>
              <a:r>
                <a:rPr kumimoji="1" lang="en-US" altLang="ja-JP" sz="2000" i="0" dirty="0">
                  <a:solidFill>
                    <a:schemeClr val="accent6"/>
                  </a:solidFill>
                  <a:latin typeface="源ノ角ゴシック JP Regular" panose="020B0500000000000000" pitchFamily="34" charset="-128"/>
                  <a:ea typeface="源ノ角ゴシック JP Regular" panose="020B0500000000000000" pitchFamily="34" charset="-128"/>
                </a:rPr>
                <a:t>2,644</a:t>
              </a:r>
              <a:r>
                <a:rPr kumimoji="1" lang="ja-JP" altLang="en-US" sz="2000" i="0" dirty="0">
                  <a:solidFill>
                    <a:schemeClr val="accent6"/>
                  </a:solidFill>
                  <a:latin typeface="源ノ角ゴシック JP Regular" panose="020B0500000000000000" pitchFamily="34" charset="-128"/>
                  <a:ea typeface="源ノ角ゴシック JP Regular" panose="020B0500000000000000" pitchFamily="34" charset="-128"/>
                </a:rPr>
                <a:t>分</a:t>
              </a:r>
              <a:r>
                <a:rPr kumimoji="1" lang="ja-JP" altLang="en-US"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 </a:t>
              </a:r>
              <a:r>
                <a:rPr kumimoji="1" lang="en-US" altLang="ja-JP" sz="2000" b="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i="0" dirty="0">
                  <a:solidFill>
                    <a:schemeClr val="accent1"/>
                  </a:solidFill>
                  <a:latin typeface="源ノ角ゴシック JP Regular" panose="020B0500000000000000" pitchFamily="34" charset="-128"/>
                  <a:ea typeface="源ノ角ゴシック JP Regular" panose="020B0500000000000000" pitchFamily="34" charset="-128"/>
                </a:rPr>
                <a:t>3</a:t>
              </a:r>
              <a:r>
                <a:rPr kumimoji="1" lang="ja-JP" altLang="en-US" sz="2000" i="0" dirty="0">
                  <a:solidFill>
                    <a:schemeClr val="accent1"/>
                  </a:solidFill>
                  <a:latin typeface="源ノ角ゴシック JP Regular" panose="020B0500000000000000" pitchFamily="34" charset="-128"/>
                  <a:ea typeface="源ノ角ゴシック JP Regular" panose="020B0500000000000000" pitchFamily="34" charset="-128"/>
                </a:rPr>
                <a:t>分</a:t>
              </a:r>
              <a:r>
                <a:rPr kumimoji="1" lang="ja-JP" altLang="en-US"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b="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ja-JP" altLang="en-US"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a:t>
              </a:r>
              <a:r>
                <a:rPr kumimoji="1" lang="en-US" altLang="ja-JP"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b="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i="0" dirty="0">
                  <a:solidFill>
                    <a:schemeClr val="accent4"/>
                  </a:solidFill>
                  <a:latin typeface="源ノ角ゴシック JP Regular" panose="020B0500000000000000" pitchFamily="34" charset="-128"/>
                  <a:ea typeface="源ノ角ゴシック JP Regular" panose="020B0500000000000000" pitchFamily="34" charset="-128"/>
                </a:rPr>
                <a:t>156</a:t>
              </a:r>
              <a:r>
                <a:rPr kumimoji="1" lang="ja-JP" altLang="en-US" sz="2000" i="0" dirty="0">
                  <a:solidFill>
                    <a:schemeClr val="accent4"/>
                  </a:solidFill>
                  <a:latin typeface="源ノ角ゴシック JP Regular" panose="020B0500000000000000" pitchFamily="34" charset="-128"/>
                  <a:ea typeface="源ノ角ゴシック JP Regular" panose="020B0500000000000000" pitchFamily="34" charset="-128"/>
                </a:rPr>
                <a:t>分</a:t>
              </a:r>
              <a:r>
                <a:rPr kumimoji="1" lang="ja-JP" altLang="en-US" sz="2000" i="0" dirty="0">
                  <a:solidFill>
                    <a:schemeClr val="accent2"/>
                  </a:solidFill>
                  <a:latin typeface="源ノ角ゴシック JP Regular" panose="020B0500000000000000" pitchFamily="34" charset="-128"/>
                  <a:ea typeface="源ノ角ゴシック JP Regular" panose="020B0500000000000000" pitchFamily="34" charset="-128"/>
                </a:rPr>
                <a:t> </a:t>
              </a:r>
              <a:r>
                <a:rPr kumimoji="1" lang="en-US" altLang="ja-JP" sz="2000" b="0" i="0" dirty="0">
                  <a:solidFill>
                    <a:schemeClr val="accent2"/>
                  </a:solidFill>
                  <a:latin typeface="源ノ角ゴシック JP Regular" panose="020B0500000000000000" pitchFamily="34" charset="-128"/>
                  <a:ea typeface="源ノ角ゴシック JP Regular" panose="020B0500000000000000" pitchFamily="34" charset="-128"/>
                </a:rPr>
                <a:t>  </a:t>
              </a:r>
              <a:r>
                <a:rPr kumimoji="1" lang="ja-JP" altLang="en-US"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a:t>
              </a:r>
              <a:r>
                <a:rPr kumimoji="1" lang="en-US" altLang="ja-JP" sz="2000" i="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i="0" dirty="0">
                  <a:solidFill>
                    <a:schemeClr val="accent2"/>
                  </a:solidFill>
                  <a:latin typeface="源ノ角ゴシック JP Regular" panose="020B0500000000000000" pitchFamily="34" charset="-128"/>
                  <a:ea typeface="源ノ角ゴシック JP Regular" panose="020B0500000000000000" pitchFamily="34" charset="-128"/>
                </a:rPr>
                <a:t>2,803</a:t>
              </a:r>
              <a:r>
                <a:rPr kumimoji="1" lang="ja-JP" altLang="en-US" sz="2000" i="0" dirty="0">
                  <a:solidFill>
                    <a:schemeClr val="accent2"/>
                  </a:solidFill>
                  <a:latin typeface="源ノ角ゴシック JP Regular" panose="020B0500000000000000" pitchFamily="34" charset="-128"/>
                  <a:ea typeface="源ノ角ゴシック JP Regular" panose="020B0500000000000000" pitchFamily="34" charset="-128"/>
                </a:rPr>
                <a:t>分</a:t>
              </a:r>
              <a:endPar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endParaRPr>
            </a:p>
          </p:txBody>
        </p:sp>
        <p:sp>
          <p:nvSpPr>
            <p:cNvPr id="28" name="テキスト ボックス 27"/>
            <p:cNvSpPr txBox="1"/>
            <p:nvPr/>
          </p:nvSpPr>
          <p:spPr>
            <a:xfrm>
              <a:off x="2774157" y="2612468"/>
              <a:ext cx="1054893" cy="338554"/>
            </a:xfrm>
            <a:prstGeom prst="rect">
              <a:avLst/>
            </a:prstGeom>
            <a:noFill/>
          </p:spPr>
          <p:txBody>
            <a:bodyPr wrap="square" rtlCol="0">
              <a:spAutoFit/>
            </a:bodyPr>
            <a:lstStyle/>
            <a:p>
              <a:r>
                <a:rPr kumimoji="1" lang="ja-JP" altLang="en-US" sz="1600" dirty="0">
                  <a:solidFill>
                    <a:schemeClr val="accent6"/>
                  </a:solidFill>
                  <a:latin typeface="源ノ角ゴシック JP Regular" panose="020B0500000000000000" pitchFamily="34" charset="-128"/>
                  <a:ea typeface="源ノ角ゴシック JP Regular" panose="020B0500000000000000" pitchFamily="34" charset="-128"/>
                </a:rPr>
                <a:t>解析時間</a:t>
              </a:r>
              <a:endParaRPr kumimoji="1" lang="en-US" altLang="ja-JP" sz="1600" dirty="0">
                <a:solidFill>
                  <a:schemeClr val="accent6"/>
                </a:solidFill>
                <a:latin typeface="源ノ角ゴシック JP Regular" panose="020B0500000000000000" pitchFamily="34" charset="-128"/>
                <a:ea typeface="源ノ角ゴシック JP Regular" panose="020B0500000000000000" pitchFamily="34" charset="-128"/>
              </a:endParaRPr>
            </a:p>
          </p:txBody>
        </p:sp>
        <p:sp>
          <p:nvSpPr>
            <p:cNvPr id="29" name="テキスト ボックス 28"/>
            <p:cNvSpPr txBox="1"/>
            <p:nvPr/>
          </p:nvSpPr>
          <p:spPr>
            <a:xfrm>
              <a:off x="4022864" y="2612468"/>
              <a:ext cx="1051228" cy="338554"/>
            </a:xfrm>
            <a:prstGeom prst="rect">
              <a:avLst/>
            </a:prstGeom>
            <a:noFill/>
          </p:spPr>
          <p:txBody>
            <a:bodyPr wrap="square" rtlCol="0">
              <a:spAutoFit/>
            </a:bodyPr>
            <a:lstStyle/>
            <a:p>
              <a:r>
                <a:rPr kumimoji="1" lang="ja-JP" altLang="en-US" sz="1600" dirty="0">
                  <a:solidFill>
                    <a:schemeClr val="accent1"/>
                  </a:solidFill>
                  <a:latin typeface="源ノ角ゴシック JP Regular" panose="020B0500000000000000" pitchFamily="34" charset="-128"/>
                  <a:ea typeface="源ノ角ゴシック JP Regular" panose="020B0500000000000000" pitchFamily="34" charset="-128"/>
                </a:rPr>
                <a:t>開発技術</a:t>
              </a:r>
              <a:endParaRPr kumimoji="1" lang="en-US" altLang="ja-JP" sz="1600" dirty="0">
                <a:solidFill>
                  <a:schemeClr val="accent1"/>
                </a:solidFill>
                <a:latin typeface="源ノ角ゴシック JP Regular" panose="020B0500000000000000" pitchFamily="34" charset="-128"/>
                <a:ea typeface="源ノ角ゴシック JP Regular" panose="020B0500000000000000" pitchFamily="34" charset="-128"/>
              </a:endParaRPr>
            </a:p>
          </p:txBody>
        </p:sp>
        <p:sp>
          <p:nvSpPr>
            <p:cNvPr id="30" name="テキスト ボックス 29"/>
            <p:cNvSpPr txBox="1"/>
            <p:nvPr/>
          </p:nvSpPr>
          <p:spPr>
            <a:xfrm>
              <a:off x="5074092" y="2612468"/>
              <a:ext cx="1411946" cy="338554"/>
            </a:xfrm>
            <a:prstGeom prst="rect">
              <a:avLst/>
            </a:prstGeom>
            <a:noFill/>
          </p:spPr>
          <p:txBody>
            <a:bodyPr wrap="square" rtlCol="0">
              <a:spAutoFit/>
            </a:bodyPr>
            <a:lstStyle/>
            <a:p>
              <a:r>
                <a:rPr kumimoji="1" lang="ja-JP" altLang="en-US" sz="1600" dirty="0">
                  <a:solidFill>
                    <a:schemeClr val="accent4"/>
                  </a:solidFill>
                  <a:latin typeface="源ノ角ゴシック JP Regular" panose="020B0500000000000000" pitchFamily="34" charset="-128"/>
                  <a:ea typeface="源ノ角ゴシック JP Regular" panose="020B0500000000000000" pitchFamily="34" charset="-128"/>
                </a:rPr>
                <a:t>レンダリング</a:t>
              </a:r>
              <a:endParaRPr kumimoji="1" lang="en-US" altLang="ja-JP" sz="1600" dirty="0">
                <a:solidFill>
                  <a:schemeClr val="accent4"/>
                </a:solidFill>
                <a:latin typeface="源ノ角ゴシック JP Regular" panose="020B0500000000000000" pitchFamily="34" charset="-128"/>
                <a:ea typeface="源ノ角ゴシック JP Regular" panose="020B0500000000000000" pitchFamily="34" charset="-128"/>
              </a:endParaRPr>
            </a:p>
          </p:txBody>
        </p:sp>
        <p:sp>
          <p:nvSpPr>
            <p:cNvPr id="31" name="テキスト ボックス 30"/>
            <p:cNvSpPr txBox="1"/>
            <p:nvPr/>
          </p:nvSpPr>
          <p:spPr>
            <a:xfrm>
              <a:off x="6697421" y="2612468"/>
              <a:ext cx="1411946" cy="338554"/>
            </a:xfrm>
            <a:prstGeom prst="rect">
              <a:avLst/>
            </a:prstGeom>
            <a:noFill/>
          </p:spPr>
          <p:txBody>
            <a:bodyPr wrap="square" rtlCol="0">
              <a:spAutoFit/>
            </a:bodyPr>
            <a:lstStyle/>
            <a:p>
              <a:r>
                <a:rPr kumimoji="1" lang="ja-JP" altLang="en-US" sz="1600" dirty="0">
                  <a:solidFill>
                    <a:schemeClr val="accent2"/>
                  </a:solidFill>
                  <a:latin typeface="源ノ角ゴシック JP Regular" panose="020B0500000000000000" pitchFamily="34" charset="-128"/>
                  <a:ea typeface="源ノ角ゴシック JP Regular" panose="020B0500000000000000" pitchFamily="34" charset="-128"/>
                </a:rPr>
                <a:t>総計算時間</a:t>
              </a:r>
              <a:endParaRPr kumimoji="1" lang="en-US" altLang="ja-JP" sz="1600" dirty="0">
                <a:solidFill>
                  <a:schemeClr val="accent2"/>
                </a:solidFill>
                <a:latin typeface="源ノ角ゴシック JP Regular" panose="020B0500000000000000" pitchFamily="34" charset="-128"/>
                <a:ea typeface="源ノ角ゴシック JP Regular" panose="020B0500000000000000" pitchFamily="34" charset="-128"/>
              </a:endParaRPr>
            </a:p>
          </p:txBody>
        </p:sp>
        <p:sp>
          <p:nvSpPr>
            <p:cNvPr id="5" name="四角形: 角を丸くする 4"/>
            <p:cNvSpPr/>
            <p:nvPr/>
          </p:nvSpPr>
          <p:spPr>
            <a:xfrm>
              <a:off x="6637914" y="2547892"/>
              <a:ext cx="1277361" cy="1561621"/>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686718713"/>
      </p:ext>
    </p:extLst>
  </p:cSld>
  <p:clrMapOvr>
    <a:masterClrMapping/>
  </p:clrMapOvr>
  <mc:AlternateContent xmlns:mc="http://schemas.openxmlformats.org/markup-compatibility/2006" xmlns:p14="http://schemas.microsoft.com/office/powerpoint/2010/main">
    <mc:Choice Requires="p14">
      <p:transition spd="slow" p14:dur="2000" advTm="23351"/>
    </mc:Choice>
    <mc:Fallback xmlns="">
      <p:transition spd="slow" advTm="23351"/>
    </mc:Fallback>
  </mc:AlternateContent>
  <p:extLst mod="1">
    <p:ext uri="{E180D4A7-C9FB-4DFB-919C-405C955672EB}">
      <p14:showEvtLst xmlns:p14="http://schemas.microsoft.com/office/powerpoint/2010/main">
        <p14:playEvt time="0" objId="2"/>
        <p14:playEvt time="9048" objId="2"/>
        <p14:playEvt time="18027" objId="2"/>
        <p14:stopEvt time="23351" objId="2"/>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0"/>
            <a:ext cx="9144000" cy="630872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kumimoji="1" lang="ja-JP" altLang="en-US" sz="1662"/>
          </a:p>
        </p:txBody>
      </p:sp>
      <p:sp>
        <p:nvSpPr>
          <p:cNvPr id="4" name="フッター プレースホルダー 3"/>
          <p:cNvSpPr>
            <a:spLocks noGrp="1"/>
          </p:cNvSpPr>
          <p:nvPr>
            <p:ph type="ftr" sz="quarter" idx="11"/>
          </p:nvPr>
        </p:nvSpPr>
        <p:spPr>
          <a:xfrm>
            <a:off x="2162175" y="6356351"/>
            <a:ext cx="4819650" cy="365125"/>
          </a:xfrm>
        </p:spPr>
        <p:txBody>
          <a:bodyPr/>
          <a:lstStyle/>
          <a:p>
            <a:r>
              <a:rPr kumimoji="1" lang="en-US" altLang="ja-JP" dirty="0"/>
              <a:t>Development of a visualization technique for a large-scale DEM simulation </a:t>
            </a:r>
            <a:endParaRPr kumimoji="1" lang="ja-JP" altLang="en-US" dirty="0"/>
          </a:p>
        </p:txBody>
      </p:sp>
      <p:sp>
        <p:nvSpPr>
          <p:cNvPr id="5" name="スライド番号プレースホルダー 4"/>
          <p:cNvSpPr>
            <a:spLocks noGrp="1"/>
          </p:cNvSpPr>
          <p:nvPr>
            <p:ph type="sldNum" sz="quarter" idx="12"/>
          </p:nvPr>
        </p:nvSpPr>
        <p:spPr/>
        <p:txBody>
          <a:bodyPr/>
          <a:lstStyle/>
          <a:p>
            <a:fld id="{7F430E43-545A-4794-92CE-E544E0631A6C}" type="slidenum">
              <a:rPr kumimoji="1" lang="ja-JP" altLang="en-US" smtClean="0"/>
              <a:t>28</a:t>
            </a:fld>
            <a:endParaRPr kumimoji="1" lang="ja-JP" altLang="en-US"/>
          </a:p>
        </p:txBody>
      </p:sp>
      <p:sp>
        <p:nvSpPr>
          <p:cNvPr id="7" name="テキスト ボックス 6"/>
          <p:cNvSpPr txBox="1"/>
          <p:nvPr/>
        </p:nvSpPr>
        <p:spPr>
          <a:xfrm>
            <a:off x="1669002" y="2554197"/>
            <a:ext cx="5805994" cy="1200329"/>
          </a:xfrm>
          <a:prstGeom prst="rect">
            <a:avLst/>
          </a:prstGeom>
          <a:noFill/>
        </p:spPr>
        <p:txBody>
          <a:bodyPr wrap="square" rtlCol="0">
            <a:spAutoFit/>
          </a:bodyPr>
          <a:lstStyle/>
          <a:p>
            <a:pPr algn="ctr"/>
            <a:r>
              <a:rPr kumimoji="1" lang="en-US" altLang="ja-JP" sz="7200" dirty="0">
                <a:solidFill>
                  <a:schemeClr val="bg1"/>
                </a:solidFill>
                <a:latin typeface="源ノ角ゴシック JP Bold" panose="020B0800000000000000" pitchFamily="34" charset="-128"/>
                <a:ea typeface="源ノ角ゴシック JP Bold" panose="020B0800000000000000" pitchFamily="34" charset="-128"/>
              </a:rPr>
              <a:t>5.</a:t>
            </a:r>
            <a:r>
              <a:rPr kumimoji="1" lang="ja-JP" altLang="en-US" sz="7200" dirty="0">
                <a:solidFill>
                  <a:schemeClr val="bg1"/>
                </a:solidFill>
                <a:latin typeface="源ノ角ゴシック JP Bold" panose="020B0800000000000000" pitchFamily="34" charset="-128"/>
                <a:ea typeface="源ノ角ゴシック JP Bold" panose="020B0800000000000000" pitchFamily="34" charset="-128"/>
              </a:rPr>
              <a:t>結言</a:t>
            </a:r>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Tree>
    <p:extLst>
      <p:ext uri="{BB962C8B-B14F-4D97-AF65-F5344CB8AC3E}">
        <p14:creationId xmlns:p14="http://schemas.microsoft.com/office/powerpoint/2010/main" val="2159364268"/>
      </p:ext>
    </p:extLst>
  </p:cSld>
  <p:clrMapOvr>
    <a:masterClrMapping/>
  </p:clrMapOvr>
  <mc:AlternateContent xmlns:mc="http://schemas.openxmlformats.org/markup-compatibility/2006" xmlns:p14="http://schemas.microsoft.com/office/powerpoint/2010/main">
    <mc:Choice Requires="p14">
      <p:transition spd="slow" p14:dur="2000" advTm="2091"/>
    </mc:Choice>
    <mc:Fallback xmlns="">
      <p:transition spd="slow" advTm="209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29</a:t>
            </a:fld>
            <a:endParaRPr kumimoji="1" lang="ja-JP" altLang="en-US"/>
          </a:p>
        </p:txBody>
      </p:sp>
      <p:graphicFrame>
        <p:nvGraphicFramePr>
          <p:cNvPr id="15" name="図表 14"/>
          <p:cNvGraphicFramePr/>
          <p:nvPr>
            <p:extLst>
              <p:ext uri="{D42A27DB-BD31-4B8C-83A1-F6EECF244321}">
                <p14:modId xmlns:p14="http://schemas.microsoft.com/office/powerpoint/2010/main" val="3215422817"/>
              </p:ext>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3929063"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結言</a:t>
            </a:r>
          </a:p>
        </p:txBody>
      </p:sp>
      <p:sp>
        <p:nvSpPr>
          <p:cNvPr id="22" name="テキスト ボックス 21"/>
          <p:cNvSpPr txBox="1"/>
          <p:nvPr/>
        </p:nvSpPr>
        <p:spPr>
          <a:xfrm>
            <a:off x="528638" y="1365411"/>
            <a:ext cx="6691312"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粗視化モデルの実粒子可視化手法を</a:t>
            </a: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初めて開発</a:t>
            </a:r>
          </a:p>
        </p:txBody>
      </p:sp>
      <p:sp>
        <p:nvSpPr>
          <p:cNvPr id="23" name="テキスト ボックス 22"/>
          <p:cNvSpPr txBox="1"/>
          <p:nvPr/>
        </p:nvSpPr>
        <p:spPr>
          <a:xfrm>
            <a:off x="1047749" y="1792802"/>
            <a:ext cx="7467602" cy="584775"/>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本研究では</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DEM</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粗視化モデルに対して、形状変化・移動拡散を考えることによってこれまで不可能だった実粒子スケールでの可視化を初めて実現した。</a:t>
            </a:r>
          </a:p>
        </p:txBody>
      </p:sp>
      <p:cxnSp>
        <p:nvCxnSpPr>
          <p:cNvPr id="25" name="直線コネクタ 24"/>
          <p:cNvCxnSpPr>
            <a:cxnSpLocks/>
          </p:cNvCxnSpPr>
          <p:nvPr/>
        </p:nvCxnSpPr>
        <p:spPr>
          <a:xfrm>
            <a:off x="1014412" y="1865465"/>
            <a:ext cx="0" cy="444823"/>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sp>
        <p:nvSpPr>
          <p:cNvPr id="24" name="テキスト ボックス 23"/>
          <p:cNvSpPr txBox="1"/>
          <p:nvPr/>
        </p:nvSpPr>
        <p:spPr>
          <a:xfrm>
            <a:off x="528637" y="2676095"/>
            <a:ext cx="8205459"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可視化段階での効率化により</a:t>
            </a: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4000</a:t>
            </a: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万粒子の可視化を</a:t>
            </a: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単一</a:t>
            </a:r>
            <a:r>
              <a:rPr kumimoji="1" lang="en-US" altLang="ja-JP" sz="2000" dirty="0">
                <a:solidFill>
                  <a:schemeClr val="accent2"/>
                </a:solidFill>
                <a:latin typeface="源ノ角ゴシック JP Regular" panose="020B0500000000000000" pitchFamily="34" charset="-128"/>
                <a:ea typeface="源ノ角ゴシック JP Regular" panose="020B0500000000000000" pitchFamily="34" charset="-128"/>
              </a:rPr>
              <a:t>PC</a:t>
            </a: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で実現</a:t>
            </a:r>
          </a:p>
        </p:txBody>
      </p:sp>
      <p:sp>
        <p:nvSpPr>
          <p:cNvPr id="26" name="テキスト ボックス 25"/>
          <p:cNvSpPr txBox="1"/>
          <p:nvPr/>
        </p:nvSpPr>
        <p:spPr>
          <a:xfrm>
            <a:off x="1047749" y="3103486"/>
            <a:ext cx="7512845" cy="830997"/>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粗視化モデルを用いた解析段階での効率化に加え、格子ベースアルゴリズムを用いる可視化段階での効率化によって、</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4000</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万粒子を超えるような大規模固気混相流の可視化を単一</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PC</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で実現した。</a:t>
            </a:r>
          </a:p>
        </p:txBody>
      </p:sp>
      <p:cxnSp>
        <p:nvCxnSpPr>
          <p:cNvPr id="27" name="直線コネクタ 26"/>
          <p:cNvCxnSpPr>
            <a:cxnSpLocks/>
          </p:cNvCxnSpPr>
          <p:nvPr/>
        </p:nvCxnSpPr>
        <p:spPr>
          <a:xfrm>
            <a:off x="1014412" y="3189211"/>
            <a:ext cx="0" cy="669300"/>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516156" y="4233001"/>
            <a:ext cx="8513544"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これまで非現実的だった工業的固気混相流の数値解析・可視化に期待</a:t>
            </a:r>
          </a:p>
        </p:txBody>
      </p:sp>
      <p:sp>
        <p:nvSpPr>
          <p:cNvPr id="29" name="テキスト ボックス 28"/>
          <p:cNvSpPr txBox="1"/>
          <p:nvPr/>
        </p:nvSpPr>
        <p:spPr>
          <a:xfrm>
            <a:off x="1035268" y="4660392"/>
            <a:ext cx="7525326" cy="830997"/>
          </a:xfrm>
          <a:prstGeom prst="rect">
            <a:avLst/>
          </a:prstGeom>
          <a:noFill/>
        </p:spPr>
        <p:txBody>
          <a:bodyPr wrap="square" rtlCol="0">
            <a:spAutoFit/>
          </a:bodyPr>
          <a:lstStyle/>
          <a:p>
            <a:pPr algn="just"/>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本研究で開発した手法により、大規模な固気混相流を解析・可視化することが可能になった。この手法を様々な工業的プロセスに利用することにより、</a:t>
            </a:r>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固気混相流における数値解析手法の更なる活用が期待される。</a:t>
            </a:r>
          </a:p>
        </p:txBody>
      </p:sp>
      <p:cxnSp>
        <p:nvCxnSpPr>
          <p:cNvPr id="30" name="直線コネクタ 29"/>
          <p:cNvCxnSpPr>
            <a:cxnSpLocks/>
          </p:cNvCxnSpPr>
          <p:nvPr/>
        </p:nvCxnSpPr>
        <p:spPr>
          <a:xfrm>
            <a:off x="1001931" y="4746117"/>
            <a:ext cx="0" cy="669300"/>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563571"/>
      </p:ext>
    </p:extLst>
  </p:cSld>
  <p:clrMapOvr>
    <a:masterClrMapping/>
  </p:clrMapOvr>
  <mc:AlternateContent xmlns:mc="http://schemas.openxmlformats.org/markup-compatibility/2006" xmlns:p14="http://schemas.microsoft.com/office/powerpoint/2010/main">
    <mc:Choice Requires="p14">
      <p:transition spd="slow" p14:dur="2000" advTm="49266"/>
    </mc:Choice>
    <mc:Fallback xmlns="">
      <p:transition spd="slow" advTm="4926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3</a:t>
            </a:fld>
            <a:endParaRPr kumimoji="1" lang="ja-JP" altLang="en-US" dirty="0"/>
          </a:p>
        </p:txBody>
      </p:sp>
      <p:graphicFrame>
        <p:nvGraphicFramePr>
          <p:cNvPr id="15" name="図表 14"/>
          <p:cNvGraphicFramePr/>
          <p:nvPr>
            <p:extLst>
              <p:ext uri="{D42A27DB-BD31-4B8C-83A1-F6EECF244321}">
                <p14:modId xmlns:p14="http://schemas.microsoft.com/office/powerpoint/2010/main" val="3577768269"/>
              </p:ext>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2752725"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研究の背景</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固気混相流は工業的に重要な流れ</a:t>
            </a:r>
          </a:p>
        </p:txBody>
      </p:sp>
      <p:sp>
        <p:nvSpPr>
          <p:cNvPr id="27" name="テキスト ボックス 26"/>
          <p:cNvSpPr txBox="1"/>
          <p:nvPr/>
        </p:nvSpPr>
        <p:spPr>
          <a:xfrm>
            <a:off x="528637" y="3092580"/>
            <a:ext cx="6010739"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DEM-CFD</a:t>
            </a: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法</a:t>
            </a:r>
            <a:r>
              <a:rPr kumimoji="1" lang="en-US" altLang="ja-JP" sz="2000" baseline="30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[1]</a:t>
            </a: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による</a:t>
            </a: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数値解析は大規模化が課題</a:t>
            </a:r>
          </a:p>
        </p:txBody>
      </p:sp>
      <p:pic>
        <p:nvPicPr>
          <p:cNvPr id="30" name="図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83703" y="1259546"/>
            <a:ext cx="2300716" cy="1763254"/>
          </a:xfrm>
          <a:prstGeom prst="rect">
            <a:avLst/>
          </a:prstGeom>
        </p:spPr>
      </p:pic>
      <p:sp>
        <p:nvSpPr>
          <p:cNvPr id="31" name="テキスト ボックス 30"/>
          <p:cNvSpPr txBox="1"/>
          <p:nvPr/>
        </p:nvSpPr>
        <p:spPr>
          <a:xfrm>
            <a:off x="6539377" y="3019635"/>
            <a:ext cx="1989369" cy="276999"/>
          </a:xfrm>
          <a:prstGeom prst="rect">
            <a:avLst/>
          </a:prstGeom>
          <a:noFill/>
        </p:spPr>
        <p:txBody>
          <a:bodyPr wrap="square" rtlCol="0">
            <a:spAutoFit/>
          </a:bodyPr>
          <a:lstStyle/>
          <a:p>
            <a:pPr algn="ctr"/>
            <a:r>
              <a:rPr lang="en-US" altLang="ja-JP" sz="1200" dirty="0">
                <a:solidFill>
                  <a:schemeClr val="tx1">
                    <a:lumMod val="65000"/>
                    <a:lumOff val="35000"/>
                  </a:schemeClr>
                </a:solidFill>
                <a:latin typeface="Yu Gothic UI Semibold" panose="020B0700000000000000" pitchFamily="50" charset="-128"/>
                <a:ea typeface="Yu Gothic UI Semibold" panose="020B0700000000000000" pitchFamily="50" charset="-128"/>
              </a:rPr>
              <a:t>Tsuji et al. (2007)</a:t>
            </a:r>
            <a:endParaRPr kumimoji="1" lang="ja-JP" altLang="en-US" sz="1200" dirty="0">
              <a:solidFill>
                <a:schemeClr val="tx1">
                  <a:lumMod val="65000"/>
                  <a:lumOff val="35000"/>
                </a:schemeClr>
              </a:solidFill>
              <a:latin typeface="Yu Gothic UI Semibold" panose="020B0700000000000000" pitchFamily="50" charset="-128"/>
              <a:ea typeface="Yu Gothic UI Semibold" panose="020B0700000000000000" pitchFamily="50" charset="-128"/>
            </a:endParaRPr>
          </a:p>
        </p:txBody>
      </p:sp>
      <p:pic>
        <p:nvPicPr>
          <p:cNvPr id="33" name="図 32"/>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sp>
        <p:nvSpPr>
          <p:cNvPr id="35" name="テキスト ボックス 34"/>
          <p:cNvSpPr txBox="1"/>
          <p:nvPr/>
        </p:nvSpPr>
        <p:spPr>
          <a:xfrm>
            <a:off x="518127" y="4573528"/>
            <a:ext cx="6473223"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粗視化モデル</a:t>
            </a:r>
            <a:r>
              <a:rPr kumimoji="1" lang="en-US" altLang="ja-JP" sz="2000" baseline="30000" dirty="0">
                <a:solidFill>
                  <a:schemeClr val="accent2"/>
                </a:solidFill>
                <a:latin typeface="源ノ角ゴシック JP Regular" panose="020B0500000000000000" pitchFamily="34" charset="-128"/>
                <a:ea typeface="源ノ角ゴシック JP Regular" panose="020B0500000000000000" pitchFamily="34" charset="-128"/>
              </a:rPr>
              <a:t>[2]</a:t>
            </a: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によって大規模な数値解析が可能に</a:t>
            </a:r>
          </a:p>
        </p:txBody>
      </p:sp>
      <p:sp>
        <p:nvSpPr>
          <p:cNvPr id="24" name="テキスト ボックス 23"/>
          <p:cNvSpPr txBox="1"/>
          <p:nvPr/>
        </p:nvSpPr>
        <p:spPr>
          <a:xfrm>
            <a:off x="875995" y="5949712"/>
            <a:ext cx="3429305" cy="430887"/>
          </a:xfrm>
          <a:prstGeom prst="rect">
            <a:avLst/>
          </a:prstGeom>
          <a:noFill/>
        </p:spPr>
        <p:txBody>
          <a:bodyPr wrap="square" rtlCol="0">
            <a:spAutoFit/>
          </a:bodyPr>
          <a:lstStyle/>
          <a:p>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Tsuji et al., Powder Technol. (1993)</a:t>
            </a:r>
          </a:p>
          <a:p>
            <a:r>
              <a:rPr kumimoji="1"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Sakai and </a:t>
            </a:r>
            <a:r>
              <a:rPr kumimoji="1" lang="en-US" altLang="ja-JP" sz="11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Koshizuka</a:t>
            </a:r>
            <a:r>
              <a:rPr kumimoji="1"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Chem. Eng. Sci. (2009)</a:t>
            </a:r>
            <a:endParaRPr kumimoji="1" lang="ja-JP" altLang="en-US"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endParaRPr>
          </a:p>
        </p:txBody>
      </p:sp>
      <p:cxnSp>
        <p:nvCxnSpPr>
          <p:cNvPr id="39" name="直線コネクタ 38"/>
          <p:cNvCxnSpPr>
            <a:cxnSpLocks/>
          </p:cNvCxnSpPr>
          <p:nvPr/>
        </p:nvCxnSpPr>
        <p:spPr>
          <a:xfrm>
            <a:off x="1014412" y="1836543"/>
            <a:ext cx="0" cy="924413"/>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1041045" y="1762692"/>
            <a:ext cx="5033965" cy="1077218"/>
          </a:xfrm>
          <a:prstGeom prst="rect">
            <a:avLst/>
          </a:prstGeom>
        </p:spPr>
        <p:txBody>
          <a:bodyPr wrap="square">
            <a:spAutoFit/>
          </a:bodyPr>
          <a:lstStyle/>
          <a:p>
            <a:pPr lvl="0" algn="just">
              <a:defRPr/>
            </a:pP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固気混相流は流動層や噴流層などの工業的に重要なプロセスに現れる。その挙動に対しては実験によるアプローチのほかに、数値解析によるアプローチが活発に行われている。</a:t>
            </a:r>
          </a:p>
        </p:txBody>
      </p:sp>
      <p:sp>
        <p:nvSpPr>
          <p:cNvPr id="41" name="正方形/長方形 40"/>
          <p:cNvSpPr/>
          <p:nvPr/>
        </p:nvSpPr>
        <p:spPr>
          <a:xfrm>
            <a:off x="1049923" y="3484076"/>
            <a:ext cx="6735795" cy="830997"/>
          </a:xfrm>
          <a:prstGeom prst="rect">
            <a:avLst/>
          </a:prstGeom>
        </p:spPr>
        <p:txBody>
          <a:bodyPr wrap="square">
            <a:spAutoFit/>
          </a:bodyPr>
          <a:lstStyle/>
          <a:p>
            <a:pPr lvl="0" algn="just">
              <a:defRPr/>
            </a:pP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固気混相流の解析に一般的に用いられる</a:t>
            </a:r>
            <a:r>
              <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DEM-CFD</a:t>
            </a: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法はメモリ消費量が粒子数に支配されるので、粒子数を増加させて解析を工業的スケールに拡張することが困難だった。</a:t>
            </a:r>
          </a:p>
        </p:txBody>
      </p:sp>
      <p:cxnSp>
        <p:nvCxnSpPr>
          <p:cNvPr id="42" name="直線コネクタ 41"/>
          <p:cNvCxnSpPr>
            <a:cxnSpLocks/>
          </p:cNvCxnSpPr>
          <p:nvPr/>
        </p:nvCxnSpPr>
        <p:spPr>
          <a:xfrm>
            <a:off x="1027126" y="3553633"/>
            <a:ext cx="0" cy="707652"/>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正方形/長方形 42"/>
          <p:cNvSpPr/>
          <p:nvPr/>
        </p:nvSpPr>
        <p:spPr>
          <a:xfrm>
            <a:off x="1048288" y="4963329"/>
            <a:ext cx="6746308" cy="830997"/>
          </a:xfrm>
          <a:prstGeom prst="rect">
            <a:avLst/>
          </a:prstGeom>
        </p:spPr>
        <p:txBody>
          <a:bodyPr wrap="square">
            <a:spAutoFit/>
          </a:bodyPr>
          <a:lstStyle/>
          <a:p>
            <a:pPr lvl="0" algn="just">
              <a:defRPr/>
            </a:pPr>
            <a:r>
              <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DEM</a:t>
            </a: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におけるメモリ消費量の課題を克服するために、実粒子群を粗視化粒子で代表する</a:t>
            </a:r>
            <a:r>
              <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DEM</a:t>
            </a: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粗視化モデルが開発され、その効果・妥当性が確認されている。</a:t>
            </a:r>
          </a:p>
        </p:txBody>
      </p:sp>
      <p:cxnSp>
        <p:nvCxnSpPr>
          <p:cNvPr id="44" name="直線コネクタ 43"/>
          <p:cNvCxnSpPr>
            <a:cxnSpLocks/>
          </p:cNvCxnSpPr>
          <p:nvPr/>
        </p:nvCxnSpPr>
        <p:spPr>
          <a:xfrm>
            <a:off x="1027126" y="5025001"/>
            <a:ext cx="0" cy="707652"/>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31367"/>
      </p:ext>
    </p:extLst>
  </p:cSld>
  <p:clrMapOvr>
    <a:masterClrMapping/>
  </p:clrMapOvr>
  <mc:AlternateContent xmlns:mc="http://schemas.openxmlformats.org/markup-compatibility/2006" xmlns:p14="http://schemas.microsoft.com/office/powerpoint/2010/main">
    <mc:Choice Requires="p14">
      <p:transition spd="slow" p14:dur="2000" advTm="31201"/>
    </mc:Choice>
    <mc:Fallback xmlns="">
      <p:transition spd="slow" advTm="312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F430E43-545A-4794-92CE-E544E0631A6C}" type="slidenum">
              <a:rPr kumimoji="1" lang="ja-JP" altLang="en-US" smtClean="0"/>
              <a:t>4</a:t>
            </a:fld>
            <a:endParaRPr kumimoji="1" lang="ja-JP" altLang="en-US"/>
          </a:p>
        </p:txBody>
      </p:sp>
      <p:graphicFrame>
        <p:nvGraphicFramePr>
          <p:cNvPr id="15" name="図表 14"/>
          <p:cNvGraphicFramePr/>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4281488"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研究の目的・動機</a:t>
            </a:r>
          </a:p>
        </p:txBody>
      </p:sp>
      <p:sp>
        <p:nvSpPr>
          <p:cNvPr id="22" name="テキスト ボックス 21"/>
          <p:cNvSpPr txBox="1"/>
          <p:nvPr/>
        </p:nvSpPr>
        <p:spPr>
          <a:xfrm>
            <a:off x="528636" y="1365411"/>
            <a:ext cx="8135969"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accent2"/>
                </a:solidFill>
                <a:latin typeface="源ノ角ゴシック JP Medium" panose="020B0600000000000000" pitchFamily="34" charset="-128"/>
                <a:ea typeface="源ノ角ゴシック JP Medium" panose="020B0600000000000000" pitchFamily="34" charset="-128"/>
              </a:rPr>
              <a:t>既存の問題①：粗視化モデルを実粒子スケールで可視化できない</a:t>
            </a:r>
          </a:p>
        </p:txBody>
      </p:sp>
      <p:sp>
        <p:nvSpPr>
          <p:cNvPr id="27" name="テキスト ボックス 26"/>
          <p:cNvSpPr txBox="1"/>
          <p:nvPr/>
        </p:nvSpPr>
        <p:spPr>
          <a:xfrm>
            <a:off x="528638" y="2861257"/>
            <a:ext cx="7624762"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accent2"/>
                </a:solidFill>
                <a:latin typeface="源ノ角ゴシック JP Medium" panose="020B0600000000000000" pitchFamily="34" charset="-128"/>
                <a:ea typeface="源ノ角ゴシック JP Medium" panose="020B0600000000000000" pitchFamily="34" charset="-128"/>
              </a:rPr>
              <a:t>既存の問題②：可視化段階でのメモリ消費量が大きい</a:t>
            </a:r>
          </a:p>
        </p:txBody>
      </p: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sp>
        <p:nvSpPr>
          <p:cNvPr id="3" name="矢印: 右 2"/>
          <p:cNvSpPr/>
          <p:nvPr/>
        </p:nvSpPr>
        <p:spPr>
          <a:xfrm>
            <a:off x="628651" y="4449600"/>
            <a:ext cx="800100" cy="590550"/>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1462087" y="4237043"/>
            <a:ext cx="5205043" cy="966803"/>
          </a:xfrm>
          <a:prstGeom prst="rect">
            <a:avLst/>
          </a:prstGeom>
          <a:noFill/>
        </p:spPr>
        <p:txBody>
          <a:bodyPr wrap="square" rtlCol="0">
            <a:spAutoFit/>
          </a:bodyPr>
          <a:lstStyle/>
          <a:p>
            <a:pPr>
              <a:lnSpc>
                <a:spcPct val="150000"/>
              </a:lnSpc>
            </a:pP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①粗視化モデルに対する可視化手法の開発</a:t>
            </a:r>
            <a:endParaRPr kumimoji="1" lang="en-US" altLang="ja-JP" sz="2000" dirty="0">
              <a:solidFill>
                <a:schemeClr val="accent2"/>
              </a:solidFill>
              <a:latin typeface="源ノ角ゴシック JP Regular" panose="020B0500000000000000" pitchFamily="34" charset="-128"/>
              <a:ea typeface="源ノ角ゴシック JP Regular" panose="020B0500000000000000" pitchFamily="34" charset="-128"/>
            </a:endParaRPr>
          </a:p>
          <a:p>
            <a:pPr>
              <a:lnSpc>
                <a:spcPct val="150000"/>
              </a:lnSpc>
            </a:pPr>
            <a:r>
              <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rPr>
              <a:t>②固気混相流の可視化段階での計算効率化</a:t>
            </a:r>
          </a:p>
        </p:txBody>
      </p:sp>
      <p:sp>
        <p:nvSpPr>
          <p:cNvPr id="26" name="テキスト ボックス 25"/>
          <p:cNvSpPr txBox="1"/>
          <p:nvPr/>
        </p:nvSpPr>
        <p:spPr>
          <a:xfrm>
            <a:off x="1705874" y="5281326"/>
            <a:ext cx="5916507" cy="400110"/>
          </a:xfrm>
          <a:prstGeom prst="rect">
            <a:avLst/>
          </a:prstGeom>
          <a:noFill/>
        </p:spPr>
        <p:txBody>
          <a:bodyPr wrap="square" rtlCol="0">
            <a:spAutoFit/>
          </a:bodyPr>
          <a:lstStyle/>
          <a:p>
            <a:pPr algn="just"/>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によって大規模固気混相流の可視化を達成したい</a:t>
            </a:r>
          </a:p>
        </p:txBody>
      </p:sp>
      <p:cxnSp>
        <p:nvCxnSpPr>
          <p:cNvPr id="32" name="直線コネクタ 31"/>
          <p:cNvCxnSpPr>
            <a:cxnSpLocks/>
          </p:cNvCxnSpPr>
          <p:nvPr/>
        </p:nvCxnSpPr>
        <p:spPr>
          <a:xfrm>
            <a:off x="1014412" y="1827666"/>
            <a:ext cx="0" cy="693594"/>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1032167" y="1761405"/>
            <a:ext cx="6824573" cy="830997"/>
          </a:xfrm>
          <a:prstGeom prst="rect">
            <a:avLst/>
          </a:prstGeom>
        </p:spPr>
        <p:txBody>
          <a:bodyPr wrap="square">
            <a:spAutoFit/>
          </a:bodyPr>
          <a:lstStyle/>
          <a:p>
            <a:pPr lvl="0" algn="just">
              <a:defRPr/>
            </a:pP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しかし、粗視化モデルはその有用性にもかかわらず、実粒子のスケールで可視化する手法は開発されておらず、粗視化モデルを用いて解析した大規模固気混相流を実粒子で可視化できないという問題があった。</a:t>
            </a:r>
          </a:p>
        </p:txBody>
      </p:sp>
      <p:cxnSp>
        <p:nvCxnSpPr>
          <p:cNvPr id="37" name="直線コネクタ 36"/>
          <p:cNvCxnSpPr>
            <a:cxnSpLocks/>
          </p:cNvCxnSpPr>
          <p:nvPr/>
        </p:nvCxnSpPr>
        <p:spPr>
          <a:xfrm>
            <a:off x="1003902" y="3332028"/>
            <a:ext cx="0" cy="693594"/>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1021658" y="3265767"/>
            <a:ext cx="6835082" cy="830997"/>
          </a:xfrm>
          <a:prstGeom prst="rect">
            <a:avLst/>
          </a:prstGeom>
        </p:spPr>
        <p:txBody>
          <a:bodyPr wrap="square">
            <a:spAutoFit/>
          </a:bodyPr>
          <a:lstStyle/>
          <a:p>
            <a:pPr lvl="0" algn="just">
              <a:defRPr/>
            </a:pP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また粉体などの大量のオブジェクトが存在する状態では可視化段階でもメモリ消費量が増大し、可視化が困難になる場合がある。よって可視化段階でも何らかの方法で計算の効率化を図りたい。</a:t>
            </a:r>
          </a:p>
        </p:txBody>
      </p:sp>
    </p:spTree>
    <p:extLst>
      <p:ext uri="{BB962C8B-B14F-4D97-AF65-F5344CB8AC3E}">
        <p14:creationId xmlns:p14="http://schemas.microsoft.com/office/powerpoint/2010/main" val="3067401767"/>
      </p:ext>
    </p:extLst>
  </p:cSld>
  <p:clrMapOvr>
    <a:masterClrMapping/>
  </p:clrMapOvr>
  <mc:AlternateContent xmlns:mc="http://schemas.openxmlformats.org/markup-compatibility/2006" xmlns:p14="http://schemas.microsoft.com/office/powerpoint/2010/main">
    <mc:Choice Requires="p14">
      <p:transition spd="slow" p14:dur="2000" advTm="47977"/>
    </mc:Choice>
    <mc:Fallback xmlns="">
      <p:transition spd="slow" advTm="4797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0"/>
            <a:ext cx="9144000" cy="630872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kumimoji="1" lang="ja-JP" altLang="en-US" sz="1662"/>
          </a:p>
        </p:txBody>
      </p:sp>
      <p:sp>
        <p:nvSpPr>
          <p:cNvPr id="4" name="フッター プレースホルダー 3"/>
          <p:cNvSpPr>
            <a:spLocks noGrp="1"/>
          </p:cNvSpPr>
          <p:nvPr>
            <p:ph type="ftr" sz="quarter" idx="11"/>
          </p:nvPr>
        </p:nvSpPr>
        <p:spPr>
          <a:xfrm>
            <a:off x="2162175" y="6356351"/>
            <a:ext cx="4819650" cy="365125"/>
          </a:xfrm>
        </p:spPr>
        <p:txBody>
          <a:bodyPr/>
          <a:lstStyle/>
          <a:p>
            <a:r>
              <a:rPr kumimoji="1" lang="en-US" altLang="ja-JP" dirty="0"/>
              <a:t>Development of a visualization technique for a large-scale DEM simulation </a:t>
            </a:r>
            <a:endParaRPr kumimoji="1" lang="ja-JP" altLang="en-US" dirty="0"/>
          </a:p>
        </p:txBody>
      </p:sp>
      <p:sp>
        <p:nvSpPr>
          <p:cNvPr id="5" name="スライド番号プレースホルダー 4"/>
          <p:cNvSpPr>
            <a:spLocks noGrp="1"/>
          </p:cNvSpPr>
          <p:nvPr>
            <p:ph type="sldNum" sz="quarter" idx="12"/>
          </p:nvPr>
        </p:nvSpPr>
        <p:spPr/>
        <p:txBody>
          <a:bodyPr/>
          <a:lstStyle/>
          <a:p>
            <a:fld id="{7F430E43-545A-4794-92CE-E544E0631A6C}" type="slidenum">
              <a:rPr kumimoji="1" lang="ja-JP" altLang="en-US" smtClean="0"/>
              <a:t>5</a:t>
            </a:fld>
            <a:endParaRPr kumimoji="1" lang="ja-JP" altLang="en-US"/>
          </a:p>
        </p:txBody>
      </p:sp>
      <p:sp>
        <p:nvSpPr>
          <p:cNvPr id="7" name="テキスト ボックス 6"/>
          <p:cNvSpPr txBox="1"/>
          <p:nvPr/>
        </p:nvSpPr>
        <p:spPr>
          <a:xfrm>
            <a:off x="2162175" y="2554197"/>
            <a:ext cx="4819648" cy="1200329"/>
          </a:xfrm>
          <a:prstGeom prst="rect">
            <a:avLst/>
          </a:prstGeom>
          <a:noFill/>
        </p:spPr>
        <p:txBody>
          <a:bodyPr wrap="square" rtlCol="0">
            <a:spAutoFit/>
          </a:bodyPr>
          <a:lstStyle/>
          <a:p>
            <a:pPr algn="ctr"/>
            <a:r>
              <a:rPr kumimoji="1" lang="en-US" altLang="ja-JP" sz="7200" dirty="0">
                <a:solidFill>
                  <a:schemeClr val="bg1"/>
                </a:solidFill>
                <a:latin typeface="源ノ角ゴシック JP Bold" panose="020B0800000000000000" pitchFamily="34" charset="-128"/>
                <a:ea typeface="源ノ角ゴシック JP Bold" panose="020B0800000000000000" pitchFamily="34" charset="-128"/>
              </a:rPr>
              <a:t>2.</a:t>
            </a:r>
            <a:r>
              <a:rPr kumimoji="1" lang="ja-JP" altLang="en-US" sz="7200" dirty="0">
                <a:solidFill>
                  <a:schemeClr val="bg1"/>
                </a:solidFill>
                <a:latin typeface="源ノ角ゴシック JP Bold" panose="020B0800000000000000" pitchFamily="34" charset="-128"/>
                <a:ea typeface="源ノ角ゴシック JP Bold" panose="020B0800000000000000" pitchFamily="34" charset="-128"/>
              </a:rPr>
              <a:t>計算理論</a:t>
            </a:r>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Tree>
    <p:extLst>
      <p:ext uri="{BB962C8B-B14F-4D97-AF65-F5344CB8AC3E}">
        <p14:creationId xmlns:p14="http://schemas.microsoft.com/office/powerpoint/2010/main" val="3882019130"/>
      </p:ext>
    </p:extLst>
  </p:cSld>
  <p:clrMapOvr>
    <a:masterClrMapping/>
  </p:clrMapOvr>
  <mc:AlternateContent xmlns:mc="http://schemas.openxmlformats.org/markup-compatibility/2006" xmlns:p14="http://schemas.microsoft.com/office/powerpoint/2010/main">
    <mc:Choice Requires="p14">
      <p:transition spd="slow" p14:dur="2000" advTm="1448"/>
    </mc:Choice>
    <mc:Fallback xmlns="">
      <p:transition spd="slow" advTm="14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6457950" y="6356351"/>
            <a:ext cx="2057400" cy="365125"/>
          </a:xfrm>
        </p:spPr>
        <p:txBody>
          <a:bodyPr/>
          <a:lstStyle/>
          <a:p>
            <a:fld id="{7F430E43-545A-4794-92CE-E544E0631A6C}" type="slidenum">
              <a:rPr kumimoji="1" lang="ja-JP" altLang="en-US" smtClean="0"/>
              <a:t>6</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6547673"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本研究で用いた数値解析手法</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粗視化モデルを用いた</a:t>
            </a: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DEM-CFD</a:t>
            </a: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法</a:t>
            </a:r>
          </a:p>
        </p:txBody>
      </p: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pSp>
        <p:nvGrpSpPr>
          <p:cNvPr id="155" name="グループ化 154"/>
          <p:cNvGrpSpPr/>
          <p:nvPr/>
        </p:nvGrpSpPr>
        <p:grpSpPr>
          <a:xfrm>
            <a:off x="2070450" y="2891764"/>
            <a:ext cx="5003100" cy="2932644"/>
            <a:chOff x="1178813" y="2730970"/>
            <a:chExt cx="5003100" cy="2932644"/>
          </a:xfrm>
        </p:grpSpPr>
        <p:grpSp>
          <p:nvGrpSpPr>
            <p:cNvPr id="131" name="グループ化 130"/>
            <p:cNvGrpSpPr/>
            <p:nvPr/>
          </p:nvGrpSpPr>
          <p:grpSpPr>
            <a:xfrm>
              <a:off x="1178813" y="2730970"/>
              <a:ext cx="5003100" cy="2932644"/>
              <a:chOff x="2392673" y="2957656"/>
              <a:chExt cx="4372254" cy="2562864"/>
            </a:xfrm>
          </p:grpSpPr>
          <p:sp>
            <p:nvSpPr>
              <p:cNvPr id="6" name="正方形/長方形 5"/>
              <p:cNvSpPr/>
              <p:nvPr/>
            </p:nvSpPr>
            <p:spPr>
              <a:xfrm>
                <a:off x="2392673" y="2957656"/>
                <a:ext cx="4372254" cy="256286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2538116" y="3185124"/>
                <a:ext cx="913378" cy="5652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ヒラギノ丸ゴ Pro W4" panose="020F0400000000000000" pitchFamily="34" charset="-128"/>
                    <a:ea typeface="ヒラギノ丸ゴ Pro W4" panose="020F0400000000000000" pitchFamily="34" charset="-128"/>
                  </a:rPr>
                  <a:t>固相</a:t>
                </a: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39" name="正方形/長方形 38"/>
              <p:cNvSpPr/>
              <p:nvPr/>
            </p:nvSpPr>
            <p:spPr>
              <a:xfrm>
                <a:off x="2538116" y="4736382"/>
                <a:ext cx="913379" cy="555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ヒラギノ丸ゴ Pro W4" panose="020F0400000000000000" pitchFamily="34" charset="-128"/>
                    <a:ea typeface="ヒラギノ丸ゴ Pro W4" panose="020F0400000000000000" pitchFamily="34" charset="-128"/>
                  </a:rPr>
                  <a:t>気相</a:t>
                </a:r>
                <a:endParaRPr kumimoji="1" lang="en-US" altLang="ja-JP" sz="1400" dirty="0">
                  <a:latin typeface="ヒラギノ丸ゴ Pro W4" panose="020F0400000000000000" pitchFamily="34" charset="-128"/>
                  <a:ea typeface="ヒラギノ丸ゴ Pro W4" panose="020F0400000000000000" pitchFamily="34" charset="-128"/>
                </a:endParaRPr>
              </a:p>
            </p:txBody>
          </p:sp>
          <p:cxnSp>
            <p:nvCxnSpPr>
              <p:cNvPr id="48" name="直線矢印コネクタ 47"/>
              <p:cNvCxnSpPr>
                <a:cxnSpLocks/>
                <a:stCxn id="5" idx="3"/>
                <a:endCxn id="36" idx="1"/>
              </p:cNvCxnSpPr>
              <p:nvPr/>
            </p:nvCxnSpPr>
            <p:spPr>
              <a:xfrm>
                <a:off x="4953183" y="3473753"/>
                <a:ext cx="332182" cy="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3643394" y="3196106"/>
                <a:ext cx="1309789" cy="5552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ヒラギノ丸ゴ Pro W4" panose="020F0400000000000000" pitchFamily="34" charset="-128"/>
                    <a:ea typeface="ヒラギノ丸ゴ Pro W4" panose="020F0400000000000000" pitchFamily="34" charset="-128"/>
                  </a:rPr>
                  <a:t>DEM</a:t>
                </a:r>
              </a:p>
              <a:p>
                <a:pPr algn="ctr"/>
                <a:r>
                  <a:rPr kumimoji="1" lang="en-US" altLang="ja-JP" sz="1400" dirty="0">
                    <a:latin typeface="ヒラギノ丸ゴ Pro W4" panose="020F0400000000000000" pitchFamily="34" charset="-128"/>
                    <a:ea typeface="ヒラギノ丸ゴ Pro W4" panose="020F0400000000000000" pitchFamily="34" charset="-128"/>
                  </a:rPr>
                  <a:t>(</a:t>
                </a:r>
                <a:r>
                  <a:rPr kumimoji="1" lang="ja-JP" altLang="en-US" sz="1400" dirty="0">
                    <a:latin typeface="ヒラギノ丸ゴ Pro W4" panose="020F0400000000000000" pitchFamily="34" charset="-128"/>
                    <a:ea typeface="ヒラギノ丸ゴ Pro W4" panose="020F0400000000000000" pitchFamily="34" charset="-128"/>
                  </a:rPr>
                  <a:t>離散要素法</a:t>
                </a:r>
                <a:r>
                  <a:rPr kumimoji="1" lang="en-US" altLang="ja-JP" sz="1400" dirty="0">
                    <a:latin typeface="ヒラギノ丸ゴ Pro W4" panose="020F0400000000000000" pitchFamily="34" charset="-128"/>
                    <a:ea typeface="ヒラギノ丸ゴ Pro W4" panose="020F0400000000000000" pitchFamily="34" charset="-128"/>
                  </a:rPr>
                  <a:t>)</a:t>
                </a:r>
              </a:p>
            </p:txBody>
          </p:sp>
          <p:sp>
            <p:nvSpPr>
              <p:cNvPr id="30" name="正方形/長方形 29"/>
              <p:cNvSpPr/>
              <p:nvPr/>
            </p:nvSpPr>
            <p:spPr>
              <a:xfrm>
                <a:off x="3643394" y="4736382"/>
                <a:ext cx="1309789" cy="5552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ヒラギノ丸ゴ Pro W4" panose="020F0400000000000000" pitchFamily="34" charset="-128"/>
                    <a:ea typeface="ヒラギノ丸ゴ Pro W4" panose="020F0400000000000000" pitchFamily="34" charset="-128"/>
                  </a:rPr>
                  <a:t>CFD</a:t>
                </a:r>
              </a:p>
              <a:p>
                <a:pPr algn="ctr"/>
                <a:r>
                  <a:rPr kumimoji="1" lang="en-US" altLang="ja-JP" sz="1400" dirty="0">
                    <a:latin typeface="ヒラギノ丸ゴ Pro W4" panose="020F0400000000000000" pitchFamily="34" charset="-128"/>
                    <a:ea typeface="ヒラギノ丸ゴ Pro W4" panose="020F0400000000000000" pitchFamily="34" charset="-128"/>
                  </a:rPr>
                  <a:t>(</a:t>
                </a:r>
                <a:r>
                  <a:rPr kumimoji="1" lang="ja-JP" altLang="en-US" sz="1400" dirty="0">
                    <a:latin typeface="ヒラギノ丸ゴ Pro W4" panose="020F0400000000000000" pitchFamily="34" charset="-128"/>
                    <a:ea typeface="ヒラギノ丸ゴ Pro W4" panose="020F0400000000000000" pitchFamily="34" charset="-128"/>
                  </a:rPr>
                  <a:t>数値流体力学</a:t>
                </a:r>
                <a:r>
                  <a:rPr kumimoji="1" lang="en-US" altLang="ja-JP" sz="1400" dirty="0">
                    <a:latin typeface="ヒラギノ丸ゴ Pro W4" panose="020F0400000000000000" pitchFamily="34" charset="-128"/>
                    <a:ea typeface="ヒラギノ丸ゴ Pro W4" panose="020F0400000000000000" pitchFamily="34" charset="-128"/>
                  </a:rPr>
                  <a:t>)</a:t>
                </a:r>
              </a:p>
            </p:txBody>
          </p:sp>
          <p:sp>
            <p:nvSpPr>
              <p:cNvPr id="36" name="正方形/長方形 35"/>
              <p:cNvSpPr/>
              <p:nvPr/>
            </p:nvSpPr>
            <p:spPr>
              <a:xfrm>
                <a:off x="5285365" y="3197123"/>
                <a:ext cx="1293922" cy="55326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400" dirty="0">
                    <a:latin typeface="ヒラギノ丸ゴ Pro W4" panose="020F0400000000000000" pitchFamily="34" charset="-128"/>
                    <a:ea typeface="ヒラギノ丸ゴ Pro W4" panose="020F0400000000000000" pitchFamily="34" charset="-128"/>
                  </a:rPr>
                  <a:t>DEM</a:t>
                </a:r>
              </a:p>
              <a:p>
                <a:pPr algn="ctr"/>
                <a:r>
                  <a:rPr kumimoji="1" lang="ja-JP" altLang="en-US" sz="1400" dirty="0">
                    <a:latin typeface="ヒラギノ丸ゴ Pro W4" panose="020F0400000000000000" pitchFamily="34" charset="-128"/>
                    <a:ea typeface="ヒラギノ丸ゴ Pro W4" panose="020F0400000000000000" pitchFamily="34" charset="-128"/>
                  </a:rPr>
                  <a:t>粗視化モデル</a:t>
                </a:r>
                <a:endParaRPr kumimoji="1" lang="en-US" altLang="ja-JP" sz="1400" dirty="0">
                  <a:latin typeface="ヒラギノ丸ゴ Pro W4" panose="020F0400000000000000" pitchFamily="34" charset="-128"/>
                  <a:ea typeface="ヒラギノ丸ゴ Pro W4" panose="020F0400000000000000" pitchFamily="34" charset="-128"/>
                </a:endParaRPr>
              </a:p>
            </p:txBody>
          </p:sp>
          <p:sp>
            <p:nvSpPr>
              <p:cNvPr id="109" name="正方形/長方形 108"/>
              <p:cNvSpPr/>
              <p:nvPr/>
            </p:nvSpPr>
            <p:spPr>
              <a:xfrm>
                <a:off x="2538116" y="3999763"/>
                <a:ext cx="919372" cy="4927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ヒラギノ丸ゴ Pro W4" panose="020F0400000000000000" pitchFamily="34" charset="-128"/>
                    <a:ea typeface="ヒラギノ丸ゴ Pro W4" panose="020F0400000000000000" pitchFamily="34" charset="-128"/>
                  </a:rPr>
                  <a:t>固気</a:t>
                </a:r>
                <a:endParaRPr kumimoji="1" lang="en-US" altLang="ja-JP" sz="1400" dirty="0">
                  <a:latin typeface="ヒラギノ丸ゴ Pro W4" panose="020F0400000000000000" pitchFamily="34" charset="-128"/>
                  <a:ea typeface="ヒラギノ丸ゴ Pro W4" panose="020F0400000000000000" pitchFamily="34" charset="-128"/>
                </a:endParaRPr>
              </a:p>
              <a:p>
                <a:pPr algn="ctr"/>
                <a:r>
                  <a:rPr kumimoji="1" lang="ja-JP" altLang="en-US" sz="1400" dirty="0">
                    <a:latin typeface="ヒラギノ丸ゴ Pro W4" panose="020F0400000000000000" pitchFamily="34" charset="-128"/>
                    <a:ea typeface="ヒラギノ丸ゴ Pro W4" panose="020F0400000000000000" pitchFamily="34" charset="-128"/>
                  </a:rPr>
                  <a:t>混相流</a:t>
                </a:r>
                <a:endParaRPr kumimoji="1" lang="en-US" altLang="ja-JP" sz="1400" dirty="0">
                  <a:latin typeface="ヒラギノ丸ゴ Pro W4" panose="020F0400000000000000" pitchFamily="34" charset="-128"/>
                  <a:ea typeface="ヒラギノ丸ゴ Pro W4" panose="020F0400000000000000" pitchFamily="34" charset="-128"/>
                </a:endParaRPr>
              </a:p>
            </p:txBody>
          </p:sp>
          <p:cxnSp>
            <p:nvCxnSpPr>
              <p:cNvPr id="124" name="直線コネクタ 123"/>
              <p:cNvCxnSpPr>
                <a:cxnSpLocks/>
                <a:stCxn id="5" idx="2"/>
                <a:endCxn id="30" idx="0"/>
              </p:cNvCxnSpPr>
              <p:nvPr/>
            </p:nvCxnSpPr>
            <p:spPr>
              <a:xfrm>
                <a:off x="4298288" y="3751401"/>
                <a:ext cx="0" cy="984981"/>
              </a:xfrm>
              <a:prstGeom prst="line">
                <a:avLst/>
              </a:prstGeom>
              <a:ln w="571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35" name="正方形/長方形 34"/>
              <p:cNvSpPr/>
              <p:nvPr/>
            </p:nvSpPr>
            <p:spPr>
              <a:xfrm>
                <a:off x="3632462" y="4004852"/>
                <a:ext cx="1331651" cy="4876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ヒラギノ丸ゴ Pro W4" panose="020F0400000000000000" pitchFamily="34" charset="-128"/>
                    <a:ea typeface="ヒラギノ丸ゴ Pro W4" panose="020F0400000000000000" pitchFamily="34" charset="-128"/>
                  </a:rPr>
                  <a:t>DEM-CFD</a:t>
                </a:r>
              </a:p>
            </p:txBody>
          </p:sp>
        </p:grpSp>
        <p:cxnSp>
          <p:nvCxnSpPr>
            <p:cNvPr id="139" name="直線矢印コネクタ 138"/>
            <p:cNvCxnSpPr>
              <a:cxnSpLocks/>
              <a:stCxn id="36" idx="2"/>
            </p:cNvCxnSpPr>
            <p:nvPr/>
          </p:nvCxnSpPr>
          <p:spPr>
            <a:xfrm>
              <a:off x="5229181" y="3638075"/>
              <a:ext cx="1566" cy="27784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9" name="正方形/長方形 148"/>
            <p:cNvSpPr/>
            <p:nvPr/>
          </p:nvSpPr>
          <p:spPr>
            <a:xfrm>
              <a:off x="4488873" y="3929260"/>
              <a:ext cx="1480614" cy="5580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ヒラギノ丸ゴ Pro W4" panose="020F0400000000000000" pitchFamily="34" charset="-128"/>
                  <a:ea typeface="ヒラギノ丸ゴ Pro W4" panose="020F0400000000000000" pitchFamily="34" charset="-128"/>
                </a:rPr>
                <a:t>本研究で</a:t>
              </a:r>
              <a:endParaRPr kumimoji="1" lang="en-US" altLang="ja-JP" sz="1400" dirty="0">
                <a:latin typeface="ヒラギノ丸ゴ Pro W4" panose="020F0400000000000000" pitchFamily="34" charset="-128"/>
                <a:ea typeface="ヒラギノ丸ゴ Pro W4" panose="020F0400000000000000" pitchFamily="34" charset="-128"/>
              </a:endParaRPr>
            </a:p>
            <a:p>
              <a:pPr algn="ctr"/>
              <a:r>
                <a:rPr kumimoji="1" lang="ja-JP" altLang="en-US" sz="1400" dirty="0">
                  <a:latin typeface="ヒラギノ丸ゴ Pro W4" panose="020F0400000000000000" pitchFamily="34" charset="-128"/>
                  <a:ea typeface="ヒラギノ丸ゴ Pro W4" panose="020F0400000000000000" pitchFamily="34" charset="-128"/>
                </a:rPr>
                <a:t>用いた手法</a:t>
              </a:r>
              <a:endParaRPr kumimoji="1" lang="en-US" altLang="ja-JP" sz="1400" dirty="0">
                <a:latin typeface="ヒラギノ丸ゴ Pro W4" panose="020F0400000000000000" pitchFamily="34" charset="-128"/>
                <a:ea typeface="ヒラギノ丸ゴ Pro W4" panose="020F0400000000000000" pitchFamily="34" charset="-128"/>
              </a:endParaRPr>
            </a:p>
          </p:txBody>
        </p:sp>
        <p:cxnSp>
          <p:nvCxnSpPr>
            <p:cNvPr id="153" name="直線矢印コネクタ 152"/>
            <p:cNvCxnSpPr>
              <a:cxnSpLocks/>
              <a:stCxn id="35" idx="3"/>
              <a:endCxn id="149" idx="1"/>
            </p:cNvCxnSpPr>
            <p:nvPr/>
          </p:nvCxnSpPr>
          <p:spPr>
            <a:xfrm>
              <a:off x="4121271" y="4208286"/>
              <a:ext cx="367602" cy="0"/>
            </a:xfrm>
            <a:prstGeom prst="straightConnector1">
              <a:avLst/>
            </a:prstGeom>
            <a:ln w="57150">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grpSp>
      <p:cxnSp>
        <p:nvCxnSpPr>
          <p:cNvPr id="37" name="直線コネクタ 36"/>
          <p:cNvCxnSpPr>
            <a:cxnSpLocks/>
          </p:cNvCxnSpPr>
          <p:nvPr/>
        </p:nvCxnSpPr>
        <p:spPr>
          <a:xfrm>
            <a:off x="1014412" y="1792154"/>
            <a:ext cx="0" cy="453896"/>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1032167" y="1725893"/>
            <a:ext cx="6900863" cy="584775"/>
          </a:xfrm>
          <a:prstGeom prst="rect">
            <a:avLst/>
          </a:prstGeom>
        </p:spPr>
        <p:txBody>
          <a:bodyPr wrap="square">
            <a:spAutoFit/>
          </a:bodyPr>
          <a:lstStyle/>
          <a:p>
            <a:pPr lvl="0" algn="just">
              <a:defRPr/>
            </a:pP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本研究で用いた数値解析手法は</a:t>
            </a:r>
            <a:r>
              <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DEM-CFD</a:t>
            </a: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法を基本に、固相の解析に</a:t>
            </a:r>
            <a:r>
              <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DEM</a:t>
            </a: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粗視化モデルを用いる手法である。</a:t>
            </a:r>
            <a:endPar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endParaRPr>
          </a:p>
        </p:txBody>
      </p:sp>
    </p:spTree>
    <p:extLst>
      <p:ext uri="{BB962C8B-B14F-4D97-AF65-F5344CB8AC3E}">
        <p14:creationId xmlns:p14="http://schemas.microsoft.com/office/powerpoint/2010/main" val="1249438147"/>
      </p:ext>
    </p:extLst>
  </p:cSld>
  <p:clrMapOvr>
    <a:masterClrMapping/>
  </p:clrMapOvr>
  <mc:AlternateContent xmlns:mc="http://schemas.openxmlformats.org/markup-compatibility/2006" xmlns:p14="http://schemas.microsoft.com/office/powerpoint/2010/main">
    <mc:Choice Requires="p14">
      <p:transition spd="slow" p14:dur="2000" advTm="7688"/>
    </mc:Choice>
    <mc:Fallback xmlns="">
      <p:transition spd="slow" advTm="768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6457950" y="6356351"/>
            <a:ext cx="2057400" cy="365125"/>
          </a:xfrm>
        </p:spPr>
        <p:txBody>
          <a:bodyPr/>
          <a:lstStyle/>
          <a:p>
            <a:fld id="{7F430E43-545A-4794-92CE-E544E0631A6C}" type="slidenum">
              <a:rPr kumimoji="1" lang="ja-JP" altLang="en-US" smtClean="0"/>
              <a:t>7</a:t>
            </a:fld>
            <a:endParaRPr kumimoji="1" lang="ja-JP" altLang="en-US"/>
          </a:p>
        </p:txBody>
      </p:sp>
      <p:graphicFrame>
        <p:nvGraphicFramePr>
          <p:cNvPr id="15" name="図表 14"/>
          <p:cNvGraphicFramePr/>
          <p:nvPr>
            <p:extLst>
              <p:ext uri="{D42A27DB-BD31-4B8C-83A1-F6EECF244321}">
                <p14:modId xmlns:p14="http://schemas.microsoft.com/office/powerpoint/2010/main" val="3682613529"/>
              </p:ext>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3929063" cy="646331"/>
          </a:xfrm>
          <a:prstGeom prst="rect">
            <a:avLst/>
          </a:prstGeom>
          <a:noFill/>
        </p:spPr>
        <p:txBody>
          <a:bodyPr wrap="square" rtlCol="0">
            <a:spAutoFit/>
          </a:bodyPr>
          <a:lstStyle/>
          <a:p>
            <a:r>
              <a:rPr kumimoji="1" lang="en-US" altLang="ja-JP"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DEM-CFD</a:t>
            </a:r>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法</a:t>
            </a:r>
            <a:endParaRPr kumimoji="1" lang="ja-JP" altLang="en-US" sz="3600" baseline="300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endParaRP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固相：離散要素法</a:t>
            </a:r>
            <a:r>
              <a:rPr kumimoji="1" lang="en-US" altLang="ja-JP" sz="2000" baseline="30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[3]</a:t>
            </a: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 </a:t>
            </a: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(DEM)</a:t>
            </a:r>
            <a:endPar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endParaRPr>
          </a:p>
        </p:txBody>
      </p:sp>
      <p:sp>
        <p:nvSpPr>
          <p:cNvPr id="27" name="テキスト ボックス 26"/>
          <p:cNvSpPr txBox="1"/>
          <p:nvPr/>
        </p:nvSpPr>
        <p:spPr>
          <a:xfrm>
            <a:off x="528638" y="3754454"/>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気相：数値流体力学 </a:t>
            </a: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(CFD)</a:t>
            </a:r>
            <a:endPar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endParaRPr>
          </a:p>
        </p:txBody>
      </p:sp>
      <p:pic>
        <p:nvPicPr>
          <p:cNvPr id="33" name="図 3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pic>
        <p:nvPicPr>
          <p:cNvPr id="37" name="図 36"/>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6062171" y="1443685"/>
            <a:ext cx="2819696" cy="2182831"/>
          </a:xfrm>
          <a:prstGeom prst="rect">
            <a:avLst/>
          </a:prstGeom>
        </p:spPr>
      </p:pic>
      <p:grpSp>
        <p:nvGrpSpPr>
          <p:cNvPr id="53" name="グループ化 52"/>
          <p:cNvGrpSpPr/>
          <p:nvPr/>
        </p:nvGrpSpPr>
        <p:grpSpPr>
          <a:xfrm>
            <a:off x="6567487" y="700030"/>
            <a:ext cx="2300586" cy="1199233"/>
            <a:chOff x="1345241" y="2991258"/>
            <a:chExt cx="4624249" cy="2410496"/>
          </a:xfrm>
        </p:grpSpPr>
        <p:grpSp>
          <p:nvGrpSpPr>
            <p:cNvPr id="54" name="グループ化 53"/>
            <p:cNvGrpSpPr/>
            <p:nvPr/>
          </p:nvGrpSpPr>
          <p:grpSpPr>
            <a:xfrm>
              <a:off x="1345241" y="2991258"/>
              <a:ext cx="4624249" cy="2410496"/>
              <a:chOff x="2538116" y="3185124"/>
              <a:chExt cx="4041172" cy="2106554"/>
            </a:xfrm>
          </p:grpSpPr>
          <p:sp>
            <p:nvSpPr>
              <p:cNvPr id="59" name="正方形/長方形 58"/>
              <p:cNvSpPr/>
              <p:nvPr/>
            </p:nvSpPr>
            <p:spPr>
              <a:xfrm>
                <a:off x="2538116" y="3185124"/>
                <a:ext cx="913378" cy="56525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固相</a:t>
                </a:r>
                <a:endParaRPr kumimoji="1" lang="en-US" altLang="ja-JP" sz="800" dirty="0">
                  <a:latin typeface="ヒラギノ丸ゴ Pro W4" panose="020F0400000000000000" pitchFamily="34" charset="-128"/>
                  <a:ea typeface="ヒラギノ丸ゴ Pro W4" panose="020F0400000000000000" pitchFamily="34" charset="-128"/>
                </a:endParaRPr>
              </a:p>
            </p:txBody>
          </p:sp>
          <p:sp>
            <p:nvSpPr>
              <p:cNvPr id="60" name="正方形/長方形 59"/>
              <p:cNvSpPr/>
              <p:nvPr/>
            </p:nvSpPr>
            <p:spPr>
              <a:xfrm>
                <a:off x="2538116" y="4736382"/>
                <a:ext cx="913379" cy="55529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気相</a:t>
                </a:r>
                <a:endParaRPr kumimoji="1" lang="en-US" altLang="ja-JP" sz="800" dirty="0">
                  <a:latin typeface="ヒラギノ丸ゴ Pro W4" panose="020F0400000000000000" pitchFamily="34" charset="-128"/>
                  <a:ea typeface="ヒラギノ丸ゴ Pro W4" panose="020F0400000000000000" pitchFamily="34" charset="-128"/>
                </a:endParaRPr>
              </a:p>
            </p:txBody>
          </p:sp>
          <p:cxnSp>
            <p:nvCxnSpPr>
              <p:cNvPr id="61" name="直線矢印コネクタ 60"/>
              <p:cNvCxnSpPr>
                <a:cxnSpLocks/>
                <a:stCxn id="62" idx="3"/>
                <a:endCxn id="64" idx="1"/>
              </p:cNvCxnSpPr>
              <p:nvPr/>
            </p:nvCxnSpPr>
            <p:spPr>
              <a:xfrm flipV="1">
                <a:off x="4953182" y="3473753"/>
                <a:ext cx="332182" cy="1"/>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p:cNvSpPr/>
              <p:nvPr/>
            </p:nvSpPr>
            <p:spPr>
              <a:xfrm>
                <a:off x="3643394" y="3196106"/>
                <a:ext cx="1309789" cy="5552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latin typeface="ヒラギノ丸ゴ Pro W4" panose="020F0400000000000000" pitchFamily="34" charset="-128"/>
                    <a:ea typeface="ヒラギノ丸ゴ Pro W4" panose="020F0400000000000000" pitchFamily="34" charset="-128"/>
                  </a:rPr>
                  <a:t>DEM</a:t>
                </a:r>
              </a:p>
            </p:txBody>
          </p:sp>
          <p:sp>
            <p:nvSpPr>
              <p:cNvPr id="63" name="正方形/長方形 62"/>
              <p:cNvSpPr/>
              <p:nvPr/>
            </p:nvSpPr>
            <p:spPr>
              <a:xfrm>
                <a:off x="3643394" y="4736382"/>
                <a:ext cx="1309789" cy="55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latin typeface="ヒラギノ丸ゴ Pro W4" panose="020F0400000000000000" pitchFamily="34" charset="-128"/>
                    <a:ea typeface="ヒラギノ丸ゴ Pro W4" panose="020F0400000000000000" pitchFamily="34" charset="-128"/>
                  </a:rPr>
                  <a:t>CFD</a:t>
                </a:r>
              </a:p>
            </p:txBody>
          </p:sp>
          <p:sp>
            <p:nvSpPr>
              <p:cNvPr id="64" name="正方形/長方形 63"/>
              <p:cNvSpPr/>
              <p:nvPr/>
            </p:nvSpPr>
            <p:spPr>
              <a:xfrm>
                <a:off x="5285365" y="3208750"/>
                <a:ext cx="1293923" cy="530005"/>
              </a:xfrm>
              <a:prstGeom prst="rect">
                <a:avLst/>
              </a:prstGeom>
              <a:solidFill>
                <a:schemeClr val="accent2">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粗視化</a:t>
                </a:r>
                <a:endParaRPr kumimoji="1" lang="en-US" altLang="ja-JP" sz="800" dirty="0">
                  <a:latin typeface="ヒラギノ丸ゴ Pro W4" panose="020F0400000000000000" pitchFamily="34" charset="-128"/>
                  <a:ea typeface="ヒラギノ丸ゴ Pro W4" panose="020F0400000000000000" pitchFamily="34" charset="-128"/>
                </a:endParaRPr>
              </a:p>
              <a:p>
                <a:pPr algn="ctr"/>
                <a:r>
                  <a:rPr kumimoji="1" lang="ja-JP" altLang="en-US" sz="800" dirty="0">
                    <a:latin typeface="ヒラギノ丸ゴ Pro W4" panose="020F0400000000000000" pitchFamily="34" charset="-128"/>
                    <a:ea typeface="ヒラギノ丸ゴ Pro W4" panose="020F0400000000000000" pitchFamily="34" charset="-128"/>
                  </a:rPr>
                  <a:t>モデル</a:t>
                </a:r>
                <a:endParaRPr kumimoji="1" lang="en-US" altLang="ja-JP" sz="800" dirty="0">
                  <a:latin typeface="ヒラギノ丸ゴ Pro W4" panose="020F0400000000000000" pitchFamily="34" charset="-128"/>
                  <a:ea typeface="ヒラギノ丸ゴ Pro W4" panose="020F0400000000000000" pitchFamily="34" charset="-128"/>
                </a:endParaRPr>
              </a:p>
            </p:txBody>
          </p:sp>
          <p:sp>
            <p:nvSpPr>
              <p:cNvPr id="65" name="正方形/長方形 64"/>
              <p:cNvSpPr/>
              <p:nvPr/>
            </p:nvSpPr>
            <p:spPr>
              <a:xfrm>
                <a:off x="2538116" y="3999763"/>
                <a:ext cx="919372" cy="49277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固気</a:t>
                </a:r>
                <a:endParaRPr kumimoji="1" lang="en-US" altLang="ja-JP" sz="800" dirty="0">
                  <a:latin typeface="ヒラギノ丸ゴ Pro W4" panose="020F0400000000000000" pitchFamily="34" charset="-128"/>
                  <a:ea typeface="ヒラギノ丸ゴ Pro W4" panose="020F0400000000000000" pitchFamily="34" charset="-128"/>
                </a:endParaRPr>
              </a:p>
              <a:p>
                <a:pPr algn="ctr"/>
                <a:r>
                  <a:rPr kumimoji="1" lang="ja-JP" altLang="en-US" sz="800" dirty="0">
                    <a:latin typeface="ヒラギノ丸ゴ Pro W4" panose="020F0400000000000000" pitchFamily="34" charset="-128"/>
                    <a:ea typeface="ヒラギノ丸ゴ Pro W4" panose="020F0400000000000000" pitchFamily="34" charset="-128"/>
                  </a:rPr>
                  <a:t>混相流</a:t>
                </a:r>
                <a:endParaRPr kumimoji="1" lang="en-US" altLang="ja-JP" sz="800" dirty="0">
                  <a:latin typeface="ヒラギノ丸ゴ Pro W4" panose="020F0400000000000000" pitchFamily="34" charset="-128"/>
                  <a:ea typeface="ヒラギノ丸ゴ Pro W4" panose="020F0400000000000000" pitchFamily="34" charset="-128"/>
                </a:endParaRPr>
              </a:p>
            </p:txBody>
          </p:sp>
          <p:cxnSp>
            <p:nvCxnSpPr>
              <p:cNvPr id="66" name="直線コネクタ 65"/>
              <p:cNvCxnSpPr>
                <a:cxnSpLocks/>
                <a:stCxn id="62" idx="2"/>
                <a:endCxn id="63" idx="0"/>
              </p:cNvCxnSpPr>
              <p:nvPr/>
            </p:nvCxnSpPr>
            <p:spPr>
              <a:xfrm>
                <a:off x="4298288" y="3751401"/>
                <a:ext cx="0" cy="984981"/>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67" name="正方形/長方形 66"/>
              <p:cNvSpPr/>
              <p:nvPr/>
            </p:nvSpPr>
            <p:spPr>
              <a:xfrm>
                <a:off x="3632462" y="4004852"/>
                <a:ext cx="1331651" cy="4876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latin typeface="ヒラギノ丸ゴ Pro W4" panose="020F0400000000000000" pitchFamily="34" charset="-128"/>
                    <a:ea typeface="ヒラギノ丸ゴ Pro W4" panose="020F0400000000000000" pitchFamily="34" charset="-128"/>
                  </a:rPr>
                  <a:t>DEM-CFD</a:t>
                </a:r>
              </a:p>
            </p:txBody>
          </p:sp>
        </p:grpSp>
        <p:cxnSp>
          <p:nvCxnSpPr>
            <p:cNvPr id="55" name="直線矢印コネクタ 54"/>
            <p:cNvCxnSpPr>
              <a:cxnSpLocks/>
              <a:stCxn id="64" idx="2"/>
            </p:cNvCxnSpPr>
            <p:nvPr/>
          </p:nvCxnSpPr>
          <p:spPr>
            <a:xfrm>
              <a:off x="5229180" y="3624769"/>
              <a:ext cx="1567" cy="29114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正方形/長方形 55"/>
            <p:cNvSpPr/>
            <p:nvPr/>
          </p:nvSpPr>
          <p:spPr>
            <a:xfrm>
              <a:off x="4488873" y="3929260"/>
              <a:ext cx="1480614" cy="55805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本研究で</a:t>
              </a:r>
              <a:endParaRPr kumimoji="1" lang="en-US" altLang="ja-JP" sz="800" dirty="0">
                <a:latin typeface="ヒラギノ丸ゴ Pro W4" panose="020F0400000000000000" pitchFamily="34" charset="-128"/>
                <a:ea typeface="ヒラギノ丸ゴ Pro W4" panose="020F0400000000000000" pitchFamily="34" charset="-128"/>
              </a:endParaRPr>
            </a:p>
            <a:p>
              <a:pPr algn="ctr"/>
              <a:r>
                <a:rPr kumimoji="1" lang="ja-JP" altLang="en-US" sz="800" dirty="0">
                  <a:latin typeface="ヒラギノ丸ゴ Pro W4" panose="020F0400000000000000" pitchFamily="34" charset="-128"/>
                  <a:ea typeface="ヒラギノ丸ゴ Pro W4" panose="020F0400000000000000" pitchFamily="34" charset="-128"/>
                </a:rPr>
                <a:t>用いた手法</a:t>
              </a:r>
              <a:endParaRPr kumimoji="1" lang="en-US" altLang="ja-JP" sz="800" dirty="0">
                <a:latin typeface="ヒラギノ丸ゴ Pro W4" panose="020F0400000000000000" pitchFamily="34" charset="-128"/>
                <a:ea typeface="ヒラギノ丸ゴ Pro W4" panose="020F0400000000000000" pitchFamily="34" charset="-128"/>
              </a:endParaRPr>
            </a:p>
          </p:txBody>
        </p:sp>
        <p:cxnSp>
          <p:nvCxnSpPr>
            <p:cNvPr id="57" name="直線矢印コネクタ 56"/>
            <p:cNvCxnSpPr>
              <a:cxnSpLocks/>
              <a:stCxn id="67" idx="3"/>
              <a:endCxn id="56" idx="1"/>
            </p:cNvCxnSpPr>
            <p:nvPr/>
          </p:nvCxnSpPr>
          <p:spPr>
            <a:xfrm>
              <a:off x="4121270" y="4208286"/>
              <a:ext cx="367603" cy="0"/>
            </a:xfrm>
            <a:prstGeom prst="straightConnector1">
              <a:avLst/>
            </a:prstGeom>
            <a:ln w="19050">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grpSp>
      <p:sp>
        <p:nvSpPr>
          <p:cNvPr id="3" name="正方形/長方形 2"/>
          <p:cNvSpPr/>
          <p:nvPr/>
        </p:nvSpPr>
        <p:spPr>
          <a:xfrm>
            <a:off x="2873096" y="962821"/>
            <a:ext cx="3022751" cy="307777"/>
          </a:xfrm>
          <a:prstGeom prst="rect">
            <a:avLst/>
          </a:prstGeom>
        </p:spPr>
        <p:txBody>
          <a:bodyPr wrap="none">
            <a:spAutoFit/>
          </a:bodyPr>
          <a:lstStyle/>
          <a:p>
            <a:r>
              <a:rPr lang="en-US" altLang="ja-JP" sz="14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Tsuji et al., Powder Technol. (1993)</a:t>
            </a:r>
          </a:p>
        </p:txBody>
      </p:sp>
      <mc:AlternateContent xmlns:mc="http://schemas.openxmlformats.org/markup-compatibility/2006" xmlns:a14="http://schemas.microsoft.com/office/drawing/2010/main">
        <mc:Choice Requires="a14">
          <p:sp>
            <p:nvSpPr>
              <p:cNvPr id="9" name="正方形/長方形 8"/>
              <p:cNvSpPr/>
              <p:nvPr/>
            </p:nvSpPr>
            <p:spPr>
              <a:xfrm>
                <a:off x="1055973" y="1764868"/>
                <a:ext cx="4572000" cy="1886670"/>
              </a:xfrm>
              <a:prstGeom prst="rect">
                <a:avLst/>
              </a:prstGeom>
            </p:spPr>
            <p:txBody>
              <a:bodyPr>
                <a:spAutoFit/>
              </a:bodyPr>
              <a:lstStyle/>
              <a:p>
                <a:pPr lvl="0" algn="just">
                  <a:defRPr/>
                </a:pP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対象を離散的な要素の集合体として考え、要素間の接触力を計算することで全体の挙動を解析する手法。支配方程式は</a:t>
                </a:r>
                <a:r>
                  <a:rPr kumimoji="1" lang="ja-JP" altLang="en-US" sz="1600" dirty="0">
                    <a:solidFill>
                      <a:srgbClr val="ED7D31"/>
                    </a:solidFill>
                    <a:latin typeface="ヒラギノ丸ゴ ProN W4" panose="020F0400000000000000" pitchFamily="34" charset="-128"/>
                    <a:ea typeface="ヒラギノ丸ゴ ProN W4" panose="020F0400000000000000" pitchFamily="34" charset="-128"/>
                  </a:rPr>
                  <a:t>ニュートンの第二法則</a:t>
                </a: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a:t>
                </a:r>
                <a:endPar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endParaRPr>
              </a:p>
              <a:p>
                <a:pPr lvl="0" algn="just">
                  <a:defRPr/>
                </a:pPr>
                <a14:m>
                  <m:oMathPara xmlns:m="http://schemas.openxmlformats.org/officeDocument/2006/math">
                    <m:oMathParaPr>
                      <m:jc m:val="left"/>
                    </m:oMathParaPr>
                    <m:oMath xmlns:m="http://schemas.openxmlformats.org/officeDocument/2006/math">
                      <m:r>
                        <a:rPr kumimoji="1" lang="ja-JP" altLang="en-US" sz="1600" dirty="0">
                          <a:solidFill>
                            <a:prstClr val="black">
                              <a:lumMod val="65000"/>
                              <a:lumOff val="35000"/>
                            </a:prstClr>
                          </a:solidFill>
                          <a:latin typeface="Cambria Math" panose="02040503050406030204" pitchFamily="18" charset="0"/>
                        </a:rPr>
                        <m:t>　</m:t>
                      </m:r>
                      <m:r>
                        <a:rPr kumimoji="1" lang="ja-JP" altLang="en-US" sz="1600" i="1" dirty="0">
                          <a:solidFill>
                            <a:prstClr val="black">
                              <a:lumMod val="65000"/>
                              <a:lumOff val="35000"/>
                            </a:prstClr>
                          </a:solidFill>
                          <a:latin typeface="Cambria Math" panose="02040503050406030204" pitchFamily="18" charset="0"/>
                        </a:rPr>
                        <m:t>　</m:t>
                      </m:r>
                      <m:r>
                        <a:rPr kumimoji="1" lang="ja-JP" altLang="en-US" sz="1600" b="1" i="1">
                          <a:solidFill>
                            <a:prstClr val="black">
                              <a:lumMod val="65000"/>
                              <a:lumOff val="35000"/>
                            </a:prstClr>
                          </a:solidFill>
                          <a:latin typeface="Cambria Math" panose="02040503050406030204" pitchFamily="18" charset="0"/>
                        </a:rPr>
                        <m:t>𝑚</m:t>
                      </m:r>
                      <m:acc>
                        <m:accPr>
                          <m:chr m:val="̇"/>
                          <m:ctrlPr>
                            <a:rPr kumimoji="1" lang="ja-JP" altLang="en-US" sz="1600" b="1" i="1">
                              <a:solidFill>
                                <a:prstClr val="black">
                                  <a:lumMod val="65000"/>
                                  <a:lumOff val="35000"/>
                                </a:prstClr>
                              </a:solidFill>
                              <a:latin typeface="Cambria Math" panose="02040503050406030204" pitchFamily="18" charset="0"/>
                            </a:rPr>
                          </m:ctrlPr>
                        </m:accPr>
                        <m:e>
                          <m:r>
                            <a:rPr kumimoji="1" lang="ja-JP" altLang="en-US" sz="1600" b="1" i="1">
                              <a:solidFill>
                                <a:prstClr val="black">
                                  <a:lumMod val="65000"/>
                                  <a:lumOff val="35000"/>
                                </a:prstClr>
                              </a:solidFill>
                              <a:latin typeface="Cambria Math" panose="02040503050406030204" pitchFamily="18" charset="0"/>
                            </a:rPr>
                            <m:t>𝒗</m:t>
                          </m:r>
                        </m:e>
                      </m:acc>
                      <m:r>
                        <a:rPr kumimoji="1" lang="ja-JP" altLang="en-US" sz="1600" b="1">
                          <a:solidFill>
                            <a:prstClr val="black">
                              <a:lumMod val="65000"/>
                              <a:lumOff val="35000"/>
                            </a:prstClr>
                          </a:solidFill>
                          <a:latin typeface="Cambria Math" panose="02040503050406030204" pitchFamily="18" charset="0"/>
                        </a:rPr>
                        <m:t>=</m:t>
                      </m:r>
                      <m:nary>
                        <m:naryPr>
                          <m:chr m:val="∑"/>
                          <m:subHide m:val="on"/>
                          <m:supHide m:val="on"/>
                          <m:ctrlPr>
                            <a:rPr kumimoji="1" lang="ja-JP" altLang="en-US" sz="1600" b="1" i="1">
                              <a:solidFill>
                                <a:prstClr val="black">
                                  <a:lumMod val="65000"/>
                                  <a:lumOff val="35000"/>
                                </a:prstClr>
                              </a:solidFill>
                              <a:latin typeface="Cambria Math" panose="02040503050406030204" pitchFamily="18" charset="0"/>
                            </a:rPr>
                          </m:ctrlPr>
                        </m:naryPr>
                        <m:sub/>
                        <m:sup/>
                        <m:e>
                          <m:sSub>
                            <m:sSubPr>
                              <m:ctrlPr>
                                <a:rPr kumimoji="1" lang="ja-JP" altLang="en-US" sz="1600" b="1" i="1">
                                  <a:solidFill>
                                    <a:prstClr val="black">
                                      <a:lumMod val="65000"/>
                                      <a:lumOff val="35000"/>
                                    </a:prstClr>
                                  </a:solidFill>
                                  <a:latin typeface="Cambria Math" panose="02040503050406030204" pitchFamily="18" charset="0"/>
                                </a:rPr>
                              </m:ctrlPr>
                            </m:sSubPr>
                            <m:e>
                              <m:r>
                                <a:rPr kumimoji="1" lang="ja-JP" altLang="en-US" sz="1600" b="1" i="1">
                                  <a:solidFill>
                                    <a:prstClr val="black">
                                      <a:lumMod val="65000"/>
                                      <a:lumOff val="35000"/>
                                    </a:prstClr>
                                  </a:solidFill>
                                  <a:latin typeface="Cambria Math" panose="02040503050406030204" pitchFamily="18" charset="0"/>
                                </a:rPr>
                                <m:t>𝑭</m:t>
                              </m:r>
                            </m:e>
                            <m:sub>
                              <m:r>
                                <a:rPr kumimoji="1" lang="ja-JP" altLang="en-US" sz="1600" b="1" i="1">
                                  <a:solidFill>
                                    <a:prstClr val="black">
                                      <a:lumMod val="65000"/>
                                      <a:lumOff val="35000"/>
                                    </a:prstClr>
                                  </a:solidFill>
                                  <a:latin typeface="Cambria Math" panose="02040503050406030204" pitchFamily="18" charset="0"/>
                                </a:rPr>
                                <m:t>𝒄</m:t>
                              </m:r>
                            </m:sub>
                          </m:sSub>
                        </m:e>
                      </m:nary>
                      <m:r>
                        <a:rPr kumimoji="1" lang="ja-JP" altLang="en-US" sz="1600" b="1">
                          <a:solidFill>
                            <a:prstClr val="black">
                              <a:lumMod val="65000"/>
                              <a:lumOff val="35000"/>
                            </a:prstClr>
                          </a:solidFill>
                          <a:latin typeface="Cambria Math" panose="02040503050406030204" pitchFamily="18" charset="0"/>
                        </a:rPr>
                        <m:t>+</m:t>
                      </m:r>
                      <m:sSub>
                        <m:sSubPr>
                          <m:ctrlPr>
                            <a:rPr kumimoji="1" lang="ja-JP" altLang="en-US" sz="1600" b="1" i="1">
                              <a:solidFill>
                                <a:prstClr val="black">
                                  <a:lumMod val="65000"/>
                                  <a:lumOff val="35000"/>
                                </a:prstClr>
                              </a:solidFill>
                              <a:latin typeface="Cambria Math" panose="02040503050406030204" pitchFamily="18" charset="0"/>
                            </a:rPr>
                          </m:ctrlPr>
                        </m:sSubPr>
                        <m:e>
                          <m:r>
                            <a:rPr kumimoji="1" lang="ja-JP" altLang="en-US" sz="1600" b="1" i="1">
                              <a:solidFill>
                                <a:prstClr val="black">
                                  <a:lumMod val="65000"/>
                                  <a:lumOff val="35000"/>
                                </a:prstClr>
                              </a:solidFill>
                              <a:latin typeface="Cambria Math" panose="02040503050406030204" pitchFamily="18" charset="0"/>
                            </a:rPr>
                            <m:t>𝒇</m:t>
                          </m:r>
                        </m:e>
                        <m:sub>
                          <m:r>
                            <a:rPr kumimoji="1" lang="ja-JP" altLang="en-US" sz="1600" b="1" i="1">
                              <a:solidFill>
                                <a:prstClr val="black">
                                  <a:lumMod val="65000"/>
                                  <a:lumOff val="35000"/>
                                </a:prstClr>
                              </a:solidFill>
                              <a:latin typeface="Cambria Math" panose="02040503050406030204" pitchFamily="18" charset="0"/>
                            </a:rPr>
                            <m:t>𝒅</m:t>
                          </m:r>
                        </m:sub>
                      </m:sSub>
                      <m:r>
                        <a:rPr kumimoji="1" lang="ja-JP" altLang="en-US" sz="1600" b="1">
                          <a:solidFill>
                            <a:prstClr val="black">
                              <a:lumMod val="65000"/>
                              <a:lumOff val="35000"/>
                            </a:prstClr>
                          </a:solidFill>
                          <a:latin typeface="Cambria Math" panose="02040503050406030204" pitchFamily="18" charset="0"/>
                        </a:rPr>
                        <m:t>−</m:t>
                      </m:r>
                      <m:sSub>
                        <m:sSubPr>
                          <m:ctrlPr>
                            <a:rPr kumimoji="1" lang="ja-JP" altLang="ja-JP" sz="1600" b="1" i="1">
                              <a:solidFill>
                                <a:prstClr val="black">
                                  <a:lumMod val="65000"/>
                                  <a:lumOff val="35000"/>
                                </a:prstClr>
                              </a:solidFill>
                              <a:latin typeface="Cambria Math" panose="02040503050406030204" pitchFamily="18" charset="0"/>
                            </a:rPr>
                          </m:ctrlPr>
                        </m:sSubPr>
                        <m:e>
                          <m:r>
                            <a:rPr kumimoji="1" lang="en-US" altLang="ja-JP" sz="1600" b="1" i="1">
                              <a:solidFill>
                                <a:prstClr val="black">
                                  <a:lumMod val="65000"/>
                                  <a:lumOff val="35000"/>
                                </a:prstClr>
                              </a:solidFill>
                              <a:latin typeface="Cambria Math" panose="02040503050406030204" pitchFamily="18" charset="0"/>
                            </a:rPr>
                            <m:t>𝑉</m:t>
                          </m:r>
                        </m:e>
                        <m:sub>
                          <m:r>
                            <a:rPr kumimoji="1" lang="en-US" altLang="ja-JP" sz="1600" b="1" i="1">
                              <a:solidFill>
                                <a:prstClr val="black">
                                  <a:lumMod val="65000"/>
                                  <a:lumOff val="35000"/>
                                </a:prstClr>
                              </a:solidFill>
                              <a:latin typeface="Cambria Math" panose="02040503050406030204" pitchFamily="18" charset="0"/>
                            </a:rPr>
                            <m:t>𝑠</m:t>
                          </m:r>
                        </m:sub>
                      </m:sSub>
                      <m:r>
                        <a:rPr kumimoji="1" lang="en-US" altLang="ja-JP" sz="1600" b="1" i="1">
                          <a:solidFill>
                            <a:prstClr val="black">
                              <a:lumMod val="65000"/>
                              <a:lumOff val="35000"/>
                            </a:prstClr>
                          </a:solidFill>
                          <a:latin typeface="Cambria Math" panose="02040503050406030204" pitchFamily="18" charset="0"/>
                        </a:rPr>
                        <m:t>𝛻</m:t>
                      </m:r>
                      <m:r>
                        <a:rPr kumimoji="1" lang="en-US" altLang="ja-JP" sz="1600" b="1" i="1">
                          <a:solidFill>
                            <a:prstClr val="black">
                              <a:lumMod val="65000"/>
                              <a:lumOff val="35000"/>
                            </a:prstClr>
                          </a:solidFill>
                          <a:latin typeface="Cambria Math" panose="02040503050406030204" pitchFamily="18" charset="0"/>
                        </a:rPr>
                        <m:t>𝑝</m:t>
                      </m:r>
                      <m:r>
                        <a:rPr kumimoji="1" lang="ja-JP" altLang="en-US" sz="1600" b="1">
                          <a:solidFill>
                            <a:prstClr val="black">
                              <a:lumMod val="65000"/>
                              <a:lumOff val="35000"/>
                            </a:prstClr>
                          </a:solidFill>
                          <a:latin typeface="Cambria Math" panose="02040503050406030204" pitchFamily="18" charset="0"/>
                        </a:rPr>
                        <m:t>+</m:t>
                      </m:r>
                      <m:r>
                        <a:rPr kumimoji="1" lang="ja-JP" altLang="en-US" sz="1600" b="1" i="1">
                          <a:solidFill>
                            <a:prstClr val="black">
                              <a:lumMod val="65000"/>
                              <a:lumOff val="35000"/>
                            </a:prstClr>
                          </a:solidFill>
                          <a:latin typeface="Cambria Math" panose="02040503050406030204" pitchFamily="18" charset="0"/>
                        </a:rPr>
                        <m:t>𝑚</m:t>
                      </m:r>
                      <m:r>
                        <a:rPr kumimoji="1" lang="ja-JP" altLang="en-US" sz="1600" b="1" i="1">
                          <a:solidFill>
                            <a:prstClr val="black">
                              <a:lumMod val="65000"/>
                              <a:lumOff val="35000"/>
                            </a:prstClr>
                          </a:solidFill>
                          <a:latin typeface="Cambria Math" panose="02040503050406030204" pitchFamily="18" charset="0"/>
                        </a:rPr>
                        <m:t>𝒈</m:t>
                      </m:r>
                    </m:oMath>
                  </m:oMathPara>
                </a14:m>
                <a:endParaRPr kumimoji="1" lang="ja-JP" altLang="en-US" sz="1600" b="1" dirty="0">
                  <a:solidFill>
                    <a:prstClr val="black">
                      <a:lumMod val="65000"/>
                      <a:lumOff val="35000"/>
                    </a:prstClr>
                  </a:solidFill>
                </a:endParaRPr>
              </a:p>
              <a:p>
                <a:pPr lvl="0" algn="just">
                  <a:defRPr/>
                </a:pPr>
                <a14:m>
                  <m:oMathPara xmlns:m="http://schemas.openxmlformats.org/officeDocument/2006/math">
                    <m:oMathParaPr>
                      <m:jc m:val="left"/>
                    </m:oMathParaPr>
                    <m:oMath xmlns:m="http://schemas.openxmlformats.org/officeDocument/2006/math">
                      <m:r>
                        <a:rPr kumimoji="1" lang="ja-JP" altLang="en-US" sz="1600" b="1" i="1" kern="100" dirty="0">
                          <a:solidFill>
                            <a:prstClr val="black">
                              <a:lumMod val="65000"/>
                              <a:lumOff val="35000"/>
                            </a:prstClr>
                          </a:solidFill>
                          <a:latin typeface="Cambria Math" panose="02040503050406030204" pitchFamily="18" charset="0"/>
                        </a:rPr>
                        <m:t>　　</m:t>
                      </m:r>
                      <m:acc>
                        <m:accPr>
                          <m:chr m:val="̇"/>
                          <m:ctrlPr>
                            <a:rPr kumimoji="1" lang="ja-JP" altLang="ja-JP" sz="1600" b="1" i="1" kern="100">
                              <a:solidFill>
                                <a:prstClr val="black">
                                  <a:lumMod val="65000"/>
                                  <a:lumOff val="35000"/>
                                </a:prstClr>
                              </a:solidFill>
                              <a:latin typeface="Cambria Math" panose="02040503050406030204" pitchFamily="18" charset="0"/>
                            </a:rPr>
                          </m:ctrlPr>
                        </m:accPr>
                        <m:e>
                          <m:r>
                            <a:rPr kumimoji="1" lang="en-US" altLang="ja-JP" sz="1600" b="1" kern="100">
                              <a:solidFill>
                                <a:prstClr val="black">
                                  <a:lumMod val="65000"/>
                                  <a:lumOff val="35000"/>
                                </a:prstClr>
                              </a:solidFill>
                              <a:latin typeface="Cambria Math" panose="02040503050406030204" pitchFamily="18" charset="0"/>
                            </a:rPr>
                            <m:t>𝝎</m:t>
                          </m:r>
                        </m:e>
                      </m:acc>
                      <m:r>
                        <a:rPr kumimoji="1" lang="en-US" altLang="ja-JP" sz="1600" b="1" kern="100">
                          <a:solidFill>
                            <a:prstClr val="black">
                              <a:lumMod val="65000"/>
                              <a:lumOff val="35000"/>
                            </a:prstClr>
                          </a:solidFill>
                          <a:latin typeface="Cambria Math" panose="02040503050406030204" pitchFamily="18" charset="0"/>
                        </a:rPr>
                        <m:t>=</m:t>
                      </m:r>
                      <m:f>
                        <m:fPr>
                          <m:ctrlPr>
                            <a:rPr kumimoji="1" lang="ja-JP" altLang="ja-JP" sz="1600" b="1" i="1" kern="100">
                              <a:solidFill>
                                <a:prstClr val="black">
                                  <a:lumMod val="65000"/>
                                  <a:lumOff val="35000"/>
                                </a:prstClr>
                              </a:solidFill>
                              <a:latin typeface="Cambria Math" panose="02040503050406030204" pitchFamily="18" charset="0"/>
                            </a:rPr>
                          </m:ctrlPr>
                        </m:fPr>
                        <m:num>
                          <m:r>
                            <a:rPr kumimoji="1" lang="en-US" altLang="ja-JP" sz="1600" b="1" kern="100">
                              <a:solidFill>
                                <a:prstClr val="black">
                                  <a:lumMod val="65000"/>
                                  <a:lumOff val="35000"/>
                                </a:prstClr>
                              </a:solidFill>
                              <a:latin typeface="Cambria Math" panose="02040503050406030204" pitchFamily="18" charset="0"/>
                            </a:rPr>
                            <m:t>𝚺</m:t>
                          </m:r>
                          <m:r>
                            <a:rPr kumimoji="1" lang="en-US" altLang="ja-JP" sz="1600" b="1" kern="100">
                              <a:solidFill>
                                <a:prstClr val="black">
                                  <a:lumMod val="65000"/>
                                  <a:lumOff val="35000"/>
                                </a:prstClr>
                              </a:solidFill>
                              <a:latin typeface="Cambria Math" panose="02040503050406030204" pitchFamily="18" charset="0"/>
                            </a:rPr>
                            <m:t>𝑻</m:t>
                          </m:r>
                        </m:num>
                        <m:den>
                          <m:r>
                            <a:rPr kumimoji="1" lang="en-US" altLang="ja-JP" sz="1600" b="1" kern="100">
                              <a:solidFill>
                                <a:prstClr val="black">
                                  <a:lumMod val="65000"/>
                                  <a:lumOff val="35000"/>
                                </a:prstClr>
                              </a:solidFill>
                              <a:latin typeface="Cambria Math" panose="02040503050406030204" pitchFamily="18" charset="0"/>
                            </a:rPr>
                            <m:t>𝐼</m:t>
                          </m:r>
                        </m:den>
                      </m:f>
                    </m:oMath>
                  </m:oMathPara>
                </a14:m>
                <a:endPar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1055973" y="1764868"/>
                <a:ext cx="4572000" cy="1886670"/>
              </a:xfrm>
              <a:prstGeom prst="rect">
                <a:avLst/>
              </a:prstGeom>
              <a:blipFill>
                <a:blip r:embed="rId11"/>
                <a:stretch>
                  <a:fillRect l="-667" t="-971" r="-5333"/>
                </a:stretch>
              </a:blipFill>
            </p:spPr>
            <p:txBody>
              <a:bodyPr/>
              <a:lstStyle/>
              <a:p>
                <a:r>
                  <a:rPr lang="ja-JP" altLang="en-US">
                    <a:noFill/>
                  </a:rPr>
                  <a:t> </a:t>
                </a:r>
              </a:p>
            </p:txBody>
          </p:sp>
        </mc:Fallback>
      </mc:AlternateContent>
      <p:cxnSp>
        <p:nvCxnSpPr>
          <p:cNvPr id="52" name="直線コネクタ 51"/>
          <p:cNvCxnSpPr>
            <a:cxnSpLocks/>
          </p:cNvCxnSpPr>
          <p:nvPr/>
        </p:nvCxnSpPr>
        <p:spPr>
          <a:xfrm>
            <a:off x="1014412" y="1807503"/>
            <a:ext cx="0" cy="1885608"/>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正方形/長方形 12"/>
              <p:cNvSpPr/>
              <p:nvPr/>
            </p:nvSpPr>
            <p:spPr>
              <a:xfrm>
                <a:off x="1055972" y="4172997"/>
                <a:ext cx="5368364" cy="1769843"/>
              </a:xfrm>
              <a:prstGeom prst="rect">
                <a:avLst/>
              </a:prstGeom>
            </p:spPr>
            <p:txBody>
              <a:bodyPr wrap="square">
                <a:spAutoFit/>
              </a:bodyPr>
              <a:lstStyle/>
              <a:p>
                <a:pPr lvl="0" algn="just" defTabSz="914400"/>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気相の支配方程式は</a:t>
                </a:r>
                <a:r>
                  <a:rPr kumimoji="1" lang="ja-JP" altLang="en-US" sz="1600" dirty="0">
                    <a:solidFill>
                      <a:srgbClr val="ED7D31"/>
                    </a:solidFill>
                    <a:latin typeface="ヒラギノ丸ゴ ProN W4" panose="020F0400000000000000" pitchFamily="34" charset="-128"/>
                    <a:ea typeface="ヒラギノ丸ゴ ProN W4" panose="020F0400000000000000" pitchFamily="34" charset="-128"/>
                  </a:rPr>
                  <a:t>連続の式</a:t>
                </a: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と</a:t>
                </a:r>
                <a:r>
                  <a:rPr kumimoji="1" lang="ja-JP" altLang="en-US" sz="1600" dirty="0">
                    <a:solidFill>
                      <a:srgbClr val="ED7D31"/>
                    </a:solidFill>
                    <a:latin typeface="ヒラギノ丸ゴ ProN W4" panose="020F0400000000000000" pitchFamily="34" charset="-128"/>
                    <a:ea typeface="ヒラギノ丸ゴ ProN W4" panose="020F0400000000000000" pitchFamily="34" charset="-128"/>
                  </a:rPr>
                  <a:t>ナビエ</a:t>
                </a:r>
                <a:r>
                  <a:rPr kumimoji="1" lang="en-US" altLang="ja-JP" sz="1600" dirty="0">
                    <a:solidFill>
                      <a:srgbClr val="ED7D31"/>
                    </a:solidFill>
                    <a:latin typeface="ヒラギノ丸ゴ ProN W4" panose="020F0400000000000000" pitchFamily="34" charset="-128"/>
                    <a:ea typeface="ヒラギノ丸ゴ ProN W4" panose="020F0400000000000000" pitchFamily="34" charset="-128"/>
                  </a:rPr>
                  <a:t>-</a:t>
                </a:r>
                <a:r>
                  <a:rPr kumimoji="1" lang="ja-JP" altLang="en-US" sz="1600" dirty="0">
                    <a:solidFill>
                      <a:srgbClr val="ED7D31"/>
                    </a:solidFill>
                    <a:latin typeface="ヒラギノ丸ゴ ProN W4" panose="020F0400000000000000" pitchFamily="34" charset="-128"/>
                    <a:ea typeface="ヒラギノ丸ゴ ProN W4" panose="020F0400000000000000" pitchFamily="34" charset="-128"/>
                  </a:rPr>
                  <a:t>ストークス</a:t>
                </a:r>
                <a:endParaRPr kumimoji="1" lang="en-US" altLang="ja-JP" sz="1600" dirty="0">
                  <a:solidFill>
                    <a:srgbClr val="ED7D31"/>
                  </a:solidFill>
                  <a:latin typeface="ヒラギノ丸ゴ ProN W4" panose="020F0400000000000000" pitchFamily="34" charset="-128"/>
                  <a:ea typeface="ヒラギノ丸ゴ ProN W4" panose="020F0400000000000000" pitchFamily="34" charset="-128"/>
                </a:endParaRPr>
              </a:p>
              <a:p>
                <a:pPr lvl="0" algn="just" defTabSz="914400"/>
                <a:r>
                  <a:rPr kumimoji="1" lang="ja-JP" altLang="en-US" sz="1600" dirty="0">
                    <a:solidFill>
                      <a:srgbClr val="ED7D31"/>
                    </a:solidFill>
                    <a:latin typeface="ヒラギノ丸ゴ ProN W4" panose="020F0400000000000000" pitchFamily="34" charset="-128"/>
                    <a:ea typeface="ヒラギノ丸ゴ ProN W4" panose="020F0400000000000000" pitchFamily="34" charset="-128"/>
                  </a:rPr>
                  <a:t>方程式</a:t>
                </a: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であり、局所体積平均法</a:t>
                </a:r>
                <a:r>
                  <a:rPr kumimoji="1" lang="en-US" altLang="ja-JP" sz="1600" baseline="300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[4]</a:t>
                </a:r>
                <a:r>
                  <a:rPr kumimoji="1" lang="ja-JP" altLang="en-US"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rPr>
                  <a:t>を用いている。</a:t>
                </a:r>
                <a:endPar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endParaRPr>
              </a:p>
              <a:p>
                <a:pPr lvl="0" algn="just">
                  <a:defRPr/>
                </a:pPr>
                <a14:m>
                  <m:oMathPara xmlns:m="http://schemas.openxmlformats.org/officeDocument/2006/math">
                    <m:oMathParaPr>
                      <m:jc m:val="left"/>
                    </m:oMathParaPr>
                    <m:oMath xmlns:m="http://schemas.openxmlformats.org/officeDocument/2006/math">
                      <m:r>
                        <a:rPr kumimoji="1" lang="ja-JP" altLang="en-US" sz="1600" b="1" i="1" dirty="0">
                          <a:solidFill>
                            <a:prstClr val="black">
                              <a:lumMod val="65000"/>
                              <a:lumOff val="35000"/>
                            </a:prstClr>
                          </a:solidFill>
                          <a:latin typeface="Cambria Math" panose="02040503050406030204" pitchFamily="18" charset="0"/>
                        </a:rPr>
                        <m:t>　　</m:t>
                      </m:r>
                      <m:f>
                        <m:fPr>
                          <m:ctrlPr>
                            <a:rPr kumimoji="1" lang="ja-JP" altLang="ja-JP" sz="1600" b="1" i="1">
                              <a:solidFill>
                                <a:prstClr val="black">
                                  <a:lumMod val="65000"/>
                                  <a:lumOff val="35000"/>
                                </a:prstClr>
                              </a:solidFill>
                              <a:latin typeface="Cambria Math" panose="02040503050406030204" pitchFamily="18" charset="0"/>
                            </a:rPr>
                          </m:ctrlPr>
                        </m:fPr>
                        <m:num>
                          <m:r>
                            <a:rPr kumimoji="1" lang="en-US" altLang="ja-JP" sz="1600" b="1" i="1">
                              <a:solidFill>
                                <a:prstClr val="black">
                                  <a:lumMod val="65000"/>
                                  <a:lumOff val="35000"/>
                                </a:prstClr>
                              </a:solidFill>
                              <a:latin typeface="Cambria Math" panose="02040503050406030204" pitchFamily="18" charset="0"/>
                            </a:rPr>
                            <m:t>𝜕𝜖</m:t>
                          </m:r>
                        </m:num>
                        <m:den>
                          <m:r>
                            <a:rPr kumimoji="1" lang="en-US" altLang="ja-JP" sz="1600" b="1" i="1">
                              <a:solidFill>
                                <a:prstClr val="black">
                                  <a:lumMod val="65000"/>
                                  <a:lumOff val="35000"/>
                                </a:prstClr>
                              </a:solidFill>
                              <a:latin typeface="Cambria Math" panose="02040503050406030204" pitchFamily="18" charset="0"/>
                            </a:rPr>
                            <m:t>𝜕</m:t>
                          </m:r>
                          <m:r>
                            <a:rPr kumimoji="1" lang="en-US" altLang="ja-JP" sz="1600" b="1" i="1">
                              <a:solidFill>
                                <a:prstClr val="black">
                                  <a:lumMod val="65000"/>
                                  <a:lumOff val="35000"/>
                                </a:prstClr>
                              </a:solidFill>
                              <a:latin typeface="Cambria Math" panose="02040503050406030204" pitchFamily="18" charset="0"/>
                            </a:rPr>
                            <m:t>𝑡</m:t>
                          </m:r>
                        </m:den>
                      </m:f>
                      <m:r>
                        <a:rPr kumimoji="1" lang="en-US" altLang="ja-JP" sz="1600" b="1" i="1">
                          <a:solidFill>
                            <a:prstClr val="black">
                              <a:lumMod val="65000"/>
                              <a:lumOff val="35000"/>
                            </a:prstClr>
                          </a:solidFill>
                          <a:latin typeface="Cambria Math" panose="02040503050406030204" pitchFamily="18" charset="0"/>
                        </a:rPr>
                        <m:t>+</m:t>
                      </m:r>
                      <m:r>
                        <a:rPr kumimoji="1" lang="en-US" altLang="ja-JP" sz="1600" b="1" i="1">
                          <a:solidFill>
                            <a:prstClr val="black">
                              <a:lumMod val="65000"/>
                              <a:lumOff val="35000"/>
                            </a:prstClr>
                          </a:solidFill>
                          <a:latin typeface="Cambria Math" panose="02040503050406030204" pitchFamily="18" charset="0"/>
                        </a:rPr>
                        <m:t>𝛻</m:t>
                      </m:r>
                      <m:r>
                        <a:rPr kumimoji="1" lang="ja-JP" altLang="ja-JP" sz="1600" b="1" i="1">
                          <a:solidFill>
                            <a:prstClr val="black">
                              <a:lumMod val="65000"/>
                              <a:lumOff val="35000"/>
                            </a:prstClr>
                          </a:solidFill>
                          <a:latin typeface="Cambria Math" panose="02040503050406030204" pitchFamily="18" charset="0"/>
                        </a:rPr>
                        <m:t>・</m:t>
                      </m:r>
                      <m:d>
                        <m:dPr>
                          <m:ctrlPr>
                            <a:rPr kumimoji="1" lang="ja-JP" altLang="ja-JP" sz="1600" b="1" i="1">
                              <a:solidFill>
                                <a:prstClr val="black">
                                  <a:lumMod val="65000"/>
                                  <a:lumOff val="35000"/>
                                </a:prstClr>
                              </a:solidFill>
                              <a:latin typeface="Cambria Math" panose="02040503050406030204" pitchFamily="18" charset="0"/>
                            </a:rPr>
                          </m:ctrlPr>
                        </m:dPr>
                        <m:e>
                          <m:r>
                            <a:rPr kumimoji="1" lang="en-US" altLang="ja-JP" sz="1600" b="1" i="1">
                              <a:solidFill>
                                <a:prstClr val="black">
                                  <a:lumMod val="65000"/>
                                  <a:lumOff val="35000"/>
                                </a:prstClr>
                              </a:solidFill>
                              <a:latin typeface="Cambria Math" panose="02040503050406030204" pitchFamily="18" charset="0"/>
                            </a:rPr>
                            <m:t>𝜖</m:t>
                          </m:r>
                          <m:r>
                            <a:rPr kumimoji="1" lang="en-US" altLang="ja-JP" sz="1600" b="1" i="1">
                              <a:solidFill>
                                <a:prstClr val="black">
                                  <a:lumMod val="65000"/>
                                  <a:lumOff val="35000"/>
                                </a:prstClr>
                              </a:solidFill>
                              <a:latin typeface="Cambria Math" panose="02040503050406030204" pitchFamily="18" charset="0"/>
                            </a:rPr>
                            <m:t>𝒖</m:t>
                          </m:r>
                        </m:e>
                      </m:d>
                      <m:r>
                        <a:rPr kumimoji="1" lang="en-US" altLang="ja-JP" sz="1600" b="1" i="1">
                          <a:solidFill>
                            <a:prstClr val="black">
                              <a:lumMod val="65000"/>
                              <a:lumOff val="35000"/>
                            </a:prstClr>
                          </a:solidFill>
                          <a:latin typeface="Cambria Math" panose="02040503050406030204" pitchFamily="18" charset="0"/>
                        </a:rPr>
                        <m:t>=0</m:t>
                      </m:r>
                    </m:oMath>
                  </m:oMathPara>
                </a14:m>
                <a:endParaRPr kumimoji="1" lang="en-US" altLang="ja-JP" sz="1600" b="1" i="1" dirty="0">
                  <a:solidFill>
                    <a:prstClr val="black">
                      <a:lumMod val="65000"/>
                      <a:lumOff val="35000"/>
                    </a:prstClr>
                  </a:solidFill>
                  <a:latin typeface="Cambria Math" panose="02040503050406030204" pitchFamily="18" charset="0"/>
                </a:endParaRPr>
              </a:p>
              <a:p>
                <a:pPr lvl="0" algn="just">
                  <a:lnSpc>
                    <a:spcPct val="150000"/>
                  </a:lnSpc>
                  <a:defRPr/>
                </a:pPr>
                <a14:m>
                  <m:oMathPara xmlns:m="http://schemas.openxmlformats.org/officeDocument/2006/math">
                    <m:oMathParaPr>
                      <m:jc m:val="left"/>
                    </m:oMathParaPr>
                    <m:oMath xmlns:m="http://schemas.openxmlformats.org/officeDocument/2006/math">
                      <m:r>
                        <a:rPr kumimoji="1" lang="ja-JP" altLang="en-US" sz="1600" b="1" i="1" dirty="0">
                          <a:solidFill>
                            <a:prstClr val="black">
                              <a:lumMod val="65000"/>
                              <a:lumOff val="35000"/>
                            </a:prstClr>
                          </a:solidFill>
                          <a:latin typeface="Cambria Math" panose="02040503050406030204" pitchFamily="18" charset="0"/>
                        </a:rPr>
                        <m:t>　　</m:t>
                      </m:r>
                      <m:f>
                        <m:fPr>
                          <m:ctrlPr>
                            <a:rPr kumimoji="1" lang="ja-JP" altLang="ja-JP" sz="1600" b="1" i="1">
                              <a:solidFill>
                                <a:prstClr val="black">
                                  <a:lumMod val="65000"/>
                                  <a:lumOff val="35000"/>
                                </a:prstClr>
                              </a:solidFill>
                              <a:latin typeface="Cambria Math" panose="02040503050406030204" pitchFamily="18" charset="0"/>
                            </a:rPr>
                          </m:ctrlPr>
                        </m:fPr>
                        <m:num>
                          <m:r>
                            <a:rPr kumimoji="1" lang="en-US" altLang="ja-JP" sz="1600" b="1" i="1">
                              <a:solidFill>
                                <a:prstClr val="black">
                                  <a:lumMod val="65000"/>
                                  <a:lumOff val="35000"/>
                                </a:prstClr>
                              </a:solidFill>
                              <a:latin typeface="Cambria Math" panose="02040503050406030204" pitchFamily="18" charset="0"/>
                            </a:rPr>
                            <m:t>𝜕</m:t>
                          </m:r>
                          <m:d>
                            <m:dPr>
                              <m:ctrlPr>
                                <a:rPr kumimoji="1" lang="ja-JP" altLang="ja-JP" sz="1600" b="1" i="1">
                                  <a:solidFill>
                                    <a:prstClr val="black">
                                      <a:lumMod val="65000"/>
                                      <a:lumOff val="35000"/>
                                    </a:prstClr>
                                  </a:solidFill>
                                  <a:latin typeface="Cambria Math" panose="02040503050406030204" pitchFamily="18" charset="0"/>
                                </a:rPr>
                              </m:ctrlPr>
                            </m:dPr>
                            <m:e>
                              <m:r>
                                <a:rPr kumimoji="1" lang="en-US" altLang="ja-JP" sz="1600" b="1" i="1">
                                  <a:solidFill>
                                    <a:prstClr val="black">
                                      <a:lumMod val="65000"/>
                                      <a:lumOff val="35000"/>
                                    </a:prstClr>
                                  </a:solidFill>
                                  <a:latin typeface="Cambria Math" panose="02040503050406030204" pitchFamily="18" charset="0"/>
                                </a:rPr>
                                <m:t>𝜖𝜌</m:t>
                              </m:r>
                              <m:r>
                                <a:rPr kumimoji="1" lang="en-US" altLang="ja-JP" sz="1600" b="1" i="1">
                                  <a:solidFill>
                                    <a:prstClr val="black">
                                      <a:lumMod val="65000"/>
                                      <a:lumOff val="35000"/>
                                    </a:prstClr>
                                  </a:solidFill>
                                  <a:latin typeface="Cambria Math" panose="02040503050406030204" pitchFamily="18" charset="0"/>
                                </a:rPr>
                                <m:t>𝒖</m:t>
                              </m:r>
                            </m:e>
                          </m:d>
                        </m:num>
                        <m:den>
                          <m:r>
                            <a:rPr kumimoji="1" lang="en-US" altLang="ja-JP" sz="1600" b="1" i="1">
                              <a:solidFill>
                                <a:prstClr val="black">
                                  <a:lumMod val="65000"/>
                                  <a:lumOff val="35000"/>
                                </a:prstClr>
                              </a:solidFill>
                              <a:latin typeface="Cambria Math" panose="02040503050406030204" pitchFamily="18" charset="0"/>
                            </a:rPr>
                            <m:t>𝜕</m:t>
                          </m:r>
                          <m:r>
                            <a:rPr kumimoji="1" lang="en-US" altLang="ja-JP" sz="1600" b="1" i="1">
                              <a:solidFill>
                                <a:prstClr val="black">
                                  <a:lumMod val="65000"/>
                                  <a:lumOff val="35000"/>
                                </a:prstClr>
                              </a:solidFill>
                              <a:latin typeface="Cambria Math" panose="02040503050406030204" pitchFamily="18" charset="0"/>
                            </a:rPr>
                            <m:t>𝑡</m:t>
                          </m:r>
                        </m:den>
                      </m:f>
                      <m:r>
                        <a:rPr kumimoji="1" lang="en-US" altLang="ja-JP" sz="1600" b="1" i="1">
                          <a:solidFill>
                            <a:prstClr val="black">
                              <a:lumMod val="65000"/>
                              <a:lumOff val="35000"/>
                            </a:prstClr>
                          </a:solidFill>
                          <a:latin typeface="Cambria Math" panose="02040503050406030204" pitchFamily="18" charset="0"/>
                        </a:rPr>
                        <m:t>+</m:t>
                      </m:r>
                      <m:r>
                        <a:rPr kumimoji="1" lang="en-US" altLang="ja-JP" sz="1600" b="1" i="1">
                          <a:solidFill>
                            <a:prstClr val="black">
                              <a:lumMod val="65000"/>
                              <a:lumOff val="35000"/>
                            </a:prstClr>
                          </a:solidFill>
                          <a:latin typeface="Cambria Math" panose="02040503050406030204" pitchFamily="18" charset="0"/>
                        </a:rPr>
                        <m:t>𝛻</m:t>
                      </m:r>
                      <m:r>
                        <a:rPr kumimoji="1" lang="ja-JP" altLang="ja-JP" sz="1600" b="1" i="1">
                          <a:solidFill>
                            <a:prstClr val="black">
                              <a:lumMod val="65000"/>
                              <a:lumOff val="35000"/>
                            </a:prstClr>
                          </a:solidFill>
                          <a:latin typeface="Cambria Math" panose="02040503050406030204" pitchFamily="18" charset="0"/>
                        </a:rPr>
                        <m:t>・</m:t>
                      </m:r>
                      <m:d>
                        <m:dPr>
                          <m:ctrlPr>
                            <a:rPr kumimoji="1" lang="ja-JP" altLang="ja-JP" sz="1600" b="1" i="1">
                              <a:solidFill>
                                <a:prstClr val="black">
                                  <a:lumMod val="65000"/>
                                  <a:lumOff val="35000"/>
                                </a:prstClr>
                              </a:solidFill>
                              <a:latin typeface="Cambria Math" panose="02040503050406030204" pitchFamily="18" charset="0"/>
                            </a:rPr>
                          </m:ctrlPr>
                        </m:dPr>
                        <m:e>
                          <m:r>
                            <a:rPr kumimoji="1" lang="en-US" altLang="ja-JP" sz="1600" b="1" i="1">
                              <a:solidFill>
                                <a:prstClr val="black">
                                  <a:lumMod val="65000"/>
                                  <a:lumOff val="35000"/>
                                </a:prstClr>
                              </a:solidFill>
                              <a:latin typeface="Cambria Math" panose="02040503050406030204" pitchFamily="18" charset="0"/>
                            </a:rPr>
                            <m:t>𝜖𝜌</m:t>
                          </m:r>
                          <m:r>
                            <a:rPr kumimoji="1" lang="en-US" altLang="ja-JP" sz="1600" b="1" i="1">
                              <a:solidFill>
                                <a:prstClr val="black">
                                  <a:lumMod val="65000"/>
                                  <a:lumOff val="35000"/>
                                </a:prstClr>
                              </a:solidFill>
                              <a:latin typeface="Cambria Math" panose="02040503050406030204" pitchFamily="18" charset="0"/>
                            </a:rPr>
                            <m:t>𝒖𝒖</m:t>
                          </m:r>
                        </m:e>
                      </m:d>
                      <m:r>
                        <a:rPr kumimoji="1" lang="en-US" altLang="ja-JP" sz="1600" b="1" i="1">
                          <a:solidFill>
                            <a:prstClr val="black">
                              <a:lumMod val="65000"/>
                              <a:lumOff val="35000"/>
                            </a:prstClr>
                          </a:solidFill>
                          <a:latin typeface="Cambria Math" panose="02040503050406030204" pitchFamily="18" charset="0"/>
                        </a:rPr>
                        <m:t>=−</m:t>
                      </m:r>
                      <m:r>
                        <a:rPr kumimoji="1" lang="en-US" altLang="ja-JP" sz="1600" b="1" i="1">
                          <a:solidFill>
                            <a:prstClr val="black">
                              <a:lumMod val="65000"/>
                              <a:lumOff val="35000"/>
                            </a:prstClr>
                          </a:solidFill>
                          <a:latin typeface="Cambria Math" panose="02040503050406030204" pitchFamily="18" charset="0"/>
                        </a:rPr>
                        <m:t>𝜖𝛻</m:t>
                      </m:r>
                      <m:r>
                        <a:rPr kumimoji="1" lang="en-US" altLang="ja-JP" sz="1600" b="1" i="1">
                          <a:solidFill>
                            <a:prstClr val="black">
                              <a:lumMod val="65000"/>
                              <a:lumOff val="35000"/>
                            </a:prstClr>
                          </a:solidFill>
                          <a:latin typeface="Cambria Math" panose="02040503050406030204" pitchFamily="18" charset="0"/>
                        </a:rPr>
                        <m:t>𝑝</m:t>
                      </m:r>
                      <m:r>
                        <a:rPr kumimoji="1" lang="en-US" altLang="ja-JP" sz="1600" b="1" i="1">
                          <a:solidFill>
                            <a:prstClr val="black">
                              <a:lumMod val="65000"/>
                              <a:lumOff val="35000"/>
                            </a:prstClr>
                          </a:solidFill>
                          <a:latin typeface="Cambria Math" panose="02040503050406030204" pitchFamily="18" charset="0"/>
                        </a:rPr>
                        <m:t>−</m:t>
                      </m:r>
                      <m:sSub>
                        <m:sSubPr>
                          <m:ctrlPr>
                            <a:rPr kumimoji="1" lang="ja-JP" altLang="ja-JP" sz="1600" b="1" i="1">
                              <a:solidFill>
                                <a:prstClr val="black">
                                  <a:lumMod val="65000"/>
                                  <a:lumOff val="35000"/>
                                </a:prstClr>
                              </a:solidFill>
                              <a:latin typeface="Cambria Math" panose="02040503050406030204" pitchFamily="18" charset="0"/>
                            </a:rPr>
                          </m:ctrlPr>
                        </m:sSubPr>
                        <m:e>
                          <m:r>
                            <a:rPr kumimoji="1" lang="en-US" altLang="ja-JP" sz="1600" b="1" i="1">
                              <a:solidFill>
                                <a:prstClr val="black">
                                  <a:lumMod val="65000"/>
                                  <a:lumOff val="35000"/>
                                </a:prstClr>
                              </a:solidFill>
                              <a:latin typeface="Cambria Math" panose="02040503050406030204" pitchFamily="18" charset="0"/>
                            </a:rPr>
                            <m:t>𝒇</m:t>
                          </m:r>
                        </m:e>
                        <m:sub>
                          <m:r>
                            <a:rPr kumimoji="1" lang="en-US" altLang="ja-JP" sz="1600" b="1" i="1">
                              <a:solidFill>
                                <a:prstClr val="black">
                                  <a:lumMod val="65000"/>
                                  <a:lumOff val="35000"/>
                                </a:prstClr>
                              </a:solidFill>
                              <a:latin typeface="Cambria Math" panose="02040503050406030204" pitchFamily="18" charset="0"/>
                            </a:rPr>
                            <m:t>𝒔</m:t>
                          </m:r>
                        </m:sub>
                      </m:sSub>
                      <m:r>
                        <a:rPr kumimoji="1" lang="en-US" altLang="ja-JP" sz="1600" b="1" i="1">
                          <a:solidFill>
                            <a:prstClr val="black">
                              <a:lumMod val="65000"/>
                              <a:lumOff val="35000"/>
                            </a:prstClr>
                          </a:solidFill>
                          <a:latin typeface="Cambria Math" panose="02040503050406030204" pitchFamily="18" charset="0"/>
                        </a:rPr>
                        <m:t>+</m:t>
                      </m:r>
                      <m:r>
                        <a:rPr kumimoji="1" lang="en-US" altLang="ja-JP" sz="1600" b="1" i="1">
                          <a:solidFill>
                            <a:prstClr val="black">
                              <a:lumMod val="65000"/>
                              <a:lumOff val="35000"/>
                            </a:prstClr>
                          </a:solidFill>
                          <a:latin typeface="Cambria Math" panose="02040503050406030204" pitchFamily="18" charset="0"/>
                        </a:rPr>
                        <m:t>𝛻</m:t>
                      </m:r>
                      <m:r>
                        <a:rPr kumimoji="1" lang="ja-JP" altLang="ja-JP" sz="1600" b="1" i="1">
                          <a:solidFill>
                            <a:prstClr val="black">
                              <a:lumMod val="65000"/>
                              <a:lumOff val="35000"/>
                            </a:prstClr>
                          </a:solidFill>
                          <a:latin typeface="Cambria Math" panose="02040503050406030204" pitchFamily="18" charset="0"/>
                        </a:rPr>
                        <m:t>・</m:t>
                      </m:r>
                      <m:d>
                        <m:dPr>
                          <m:ctrlPr>
                            <a:rPr kumimoji="1" lang="ja-JP" altLang="ja-JP" sz="1600" b="1" i="1">
                              <a:solidFill>
                                <a:prstClr val="black">
                                  <a:lumMod val="65000"/>
                                  <a:lumOff val="35000"/>
                                </a:prstClr>
                              </a:solidFill>
                              <a:latin typeface="Cambria Math" panose="02040503050406030204" pitchFamily="18" charset="0"/>
                            </a:rPr>
                          </m:ctrlPr>
                        </m:dPr>
                        <m:e>
                          <m:r>
                            <a:rPr kumimoji="1" lang="en-US" altLang="ja-JP" sz="1600" b="1" i="1">
                              <a:solidFill>
                                <a:prstClr val="black">
                                  <a:lumMod val="65000"/>
                                  <a:lumOff val="35000"/>
                                </a:prstClr>
                              </a:solidFill>
                              <a:latin typeface="Cambria Math" panose="02040503050406030204" pitchFamily="18" charset="0"/>
                            </a:rPr>
                            <m:t>𝜖</m:t>
                          </m:r>
                          <m:r>
                            <a:rPr kumimoji="1" lang="en-US" altLang="ja-JP" sz="1600" b="1" i="1">
                              <a:solidFill>
                                <a:prstClr val="black">
                                  <a:lumMod val="65000"/>
                                  <a:lumOff val="35000"/>
                                </a:prstClr>
                              </a:solidFill>
                              <a:latin typeface="Cambria Math" panose="02040503050406030204" pitchFamily="18" charset="0"/>
                            </a:rPr>
                            <m:t>𝝉</m:t>
                          </m:r>
                        </m:e>
                      </m:d>
                      <m:r>
                        <a:rPr kumimoji="1" lang="en-US" altLang="ja-JP" sz="1600" b="1" i="1">
                          <a:solidFill>
                            <a:prstClr val="black">
                              <a:lumMod val="65000"/>
                              <a:lumOff val="35000"/>
                            </a:prstClr>
                          </a:solidFill>
                          <a:latin typeface="Cambria Math" panose="02040503050406030204" pitchFamily="18" charset="0"/>
                        </a:rPr>
                        <m:t>+</m:t>
                      </m:r>
                      <m:r>
                        <a:rPr kumimoji="1" lang="en-US" altLang="ja-JP" sz="1600" b="1" i="1">
                          <a:solidFill>
                            <a:prstClr val="black">
                              <a:lumMod val="65000"/>
                              <a:lumOff val="35000"/>
                            </a:prstClr>
                          </a:solidFill>
                          <a:latin typeface="Cambria Math" panose="02040503050406030204" pitchFamily="18" charset="0"/>
                        </a:rPr>
                        <m:t>𝜖𝜌</m:t>
                      </m:r>
                      <m:r>
                        <a:rPr kumimoji="1" lang="en-US" altLang="ja-JP" sz="1600" b="1" i="1">
                          <a:solidFill>
                            <a:prstClr val="black">
                              <a:lumMod val="65000"/>
                              <a:lumOff val="35000"/>
                            </a:prstClr>
                          </a:solidFill>
                          <a:latin typeface="Cambria Math" panose="02040503050406030204" pitchFamily="18" charset="0"/>
                        </a:rPr>
                        <m:t>𝒈</m:t>
                      </m:r>
                    </m:oMath>
                  </m:oMathPara>
                </a14:m>
                <a:endParaRPr kumimoji="1" lang="en-US" altLang="ja-JP" sz="1600" dirty="0">
                  <a:solidFill>
                    <a:prstClr val="black">
                      <a:lumMod val="65000"/>
                      <a:lumOff val="35000"/>
                    </a:prstClr>
                  </a:solidFill>
                  <a:latin typeface="ヒラギノ丸ゴ ProN W4" panose="020F0400000000000000" pitchFamily="34" charset="-128"/>
                  <a:ea typeface="ヒラギノ丸ゴ ProN W4" panose="020F0400000000000000" pitchFamily="34" charset="-128"/>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1055972" y="4172997"/>
                <a:ext cx="5368364" cy="1769843"/>
              </a:xfrm>
              <a:prstGeom prst="rect">
                <a:avLst/>
              </a:prstGeom>
              <a:blipFill>
                <a:blip r:embed="rId12"/>
                <a:stretch>
                  <a:fillRect l="-568" t="-1034"/>
                </a:stretch>
              </a:blipFill>
            </p:spPr>
            <p:txBody>
              <a:bodyPr/>
              <a:lstStyle/>
              <a:p>
                <a:r>
                  <a:rPr lang="ja-JP" altLang="en-US">
                    <a:noFill/>
                  </a:rPr>
                  <a:t> </a:t>
                </a:r>
              </a:p>
            </p:txBody>
          </p:sp>
        </mc:Fallback>
      </mc:AlternateContent>
      <p:cxnSp>
        <p:nvCxnSpPr>
          <p:cNvPr id="58" name="直線コネクタ 57"/>
          <p:cNvCxnSpPr>
            <a:cxnSpLocks/>
          </p:cNvCxnSpPr>
          <p:nvPr/>
        </p:nvCxnSpPr>
        <p:spPr>
          <a:xfrm>
            <a:off x="1014412" y="4225771"/>
            <a:ext cx="0" cy="1601061"/>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5" name="グループ化 84"/>
          <p:cNvGrpSpPr/>
          <p:nvPr/>
        </p:nvGrpSpPr>
        <p:grpSpPr>
          <a:xfrm>
            <a:off x="2753933" y="2623891"/>
            <a:ext cx="6097799" cy="3220697"/>
            <a:chOff x="2753933" y="2623891"/>
            <a:chExt cx="6097799" cy="3220697"/>
          </a:xfrm>
        </p:grpSpPr>
        <p:sp>
          <p:nvSpPr>
            <p:cNvPr id="77" name="楕円 76"/>
            <p:cNvSpPr/>
            <p:nvPr/>
          </p:nvSpPr>
          <p:spPr>
            <a:xfrm>
              <a:off x="2753933" y="2623891"/>
              <a:ext cx="430838" cy="43083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p:cNvSpPr/>
            <p:nvPr/>
          </p:nvSpPr>
          <p:spPr>
            <a:xfrm>
              <a:off x="4302690" y="5454109"/>
              <a:ext cx="390479" cy="390479"/>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0" name="直線コネクタ 79"/>
            <p:cNvCxnSpPr>
              <a:cxnSpLocks/>
              <a:stCxn id="77" idx="5"/>
            </p:cNvCxnSpPr>
            <p:nvPr/>
          </p:nvCxnSpPr>
          <p:spPr>
            <a:xfrm>
              <a:off x="3121676" y="2991634"/>
              <a:ext cx="3302660" cy="1045893"/>
            </a:xfrm>
            <a:prstGeom prst="line">
              <a:avLst/>
            </a:prstGeom>
            <a:ln w="38100" cap="flat">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a:cxnSpLocks/>
              <a:stCxn id="78" idx="7"/>
            </p:cNvCxnSpPr>
            <p:nvPr/>
          </p:nvCxnSpPr>
          <p:spPr>
            <a:xfrm flipV="1">
              <a:off x="4635985" y="4337242"/>
              <a:ext cx="1759621" cy="1174051"/>
            </a:xfrm>
            <a:prstGeom prst="line">
              <a:avLst/>
            </a:prstGeom>
            <a:ln w="38100" cap="flat">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6400799" y="3881770"/>
              <a:ext cx="2450933" cy="584775"/>
            </a:xfrm>
            <a:prstGeom prst="rect">
              <a:avLst/>
            </a:prstGeom>
            <a:noFill/>
          </p:spPr>
          <p:txBody>
            <a:bodyPr wrap="square" rtlCol="0">
              <a:spAutoFit/>
            </a:bodyPr>
            <a:lstStyle/>
            <a:p>
              <a:pPr algn="just"/>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ニュートンの第三法則で</a:t>
              </a:r>
              <a:endParaRPr kumimoji="1" lang="en-US" altLang="ja-JP" sz="1600" dirty="0">
                <a:solidFill>
                  <a:schemeClr val="accent2"/>
                </a:solidFill>
                <a:latin typeface="ヒラギノ丸ゴ ProN W4" panose="020F0400000000000000" pitchFamily="34" charset="-128"/>
                <a:ea typeface="ヒラギノ丸ゴ ProN W4" panose="020F0400000000000000" pitchFamily="34" charset="-128"/>
              </a:endParaRPr>
            </a:p>
            <a:p>
              <a:pPr algn="just"/>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保存される</a:t>
              </a:r>
              <a:endParaRPr kumimoji="1" lang="en-US" altLang="ja-JP" sz="1600" dirty="0">
                <a:solidFill>
                  <a:schemeClr val="accent2"/>
                </a:solidFill>
                <a:latin typeface="ヒラギノ丸ゴ ProN W4" panose="020F0400000000000000" pitchFamily="34" charset="-128"/>
                <a:ea typeface="ヒラギノ丸ゴ ProN W4" panose="020F0400000000000000" pitchFamily="34" charset="-128"/>
              </a:endParaRPr>
            </a:p>
          </p:txBody>
        </p:sp>
      </p:grpSp>
      <p:sp>
        <p:nvSpPr>
          <p:cNvPr id="43" name="正方形/長方形 42"/>
          <p:cNvSpPr/>
          <p:nvPr/>
        </p:nvSpPr>
        <p:spPr>
          <a:xfrm>
            <a:off x="704850" y="5991754"/>
            <a:ext cx="4437433" cy="430887"/>
          </a:xfrm>
          <a:prstGeom prst="rect">
            <a:avLst/>
          </a:prstGeom>
        </p:spPr>
        <p:txBody>
          <a:bodyPr wrap="none">
            <a:spAutoFit/>
          </a:bodyPr>
          <a:lstStyle/>
          <a:p>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P.A. </a:t>
            </a:r>
            <a:r>
              <a:rPr lang="en-US" altLang="ja-JP" sz="11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1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1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Geotechnique</a:t>
            </a:r>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[4] T.B. Anderson and R. Jackson, Ind. Eng. Chem. </a:t>
            </a:r>
            <a:r>
              <a:rPr lang="en-US" altLang="ja-JP" sz="11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Fundam</a:t>
            </a:r>
            <a:r>
              <a:rPr lang="en-US" altLang="ja-JP" sz="11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(1967)</a:t>
            </a:r>
          </a:p>
        </p:txBody>
      </p:sp>
    </p:spTree>
    <p:extLst>
      <p:ext uri="{BB962C8B-B14F-4D97-AF65-F5344CB8AC3E}">
        <p14:creationId xmlns:p14="http://schemas.microsoft.com/office/powerpoint/2010/main" val="3374883501"/>
      </p:ext>
    </p:extLst>
  </p:cSld>
  <p:clrMapOvr>
    <a:masterClrMapping/>
  </p:clrMapOvr>
  <mc:AlternateContent xmlns:mc="http://schemas.openxmlformats.org/markup-compatibility/2006" xmlns:p14="http://schemas.microsoft.com/office/powerpoint/2010/main">
    <mc:Choice Requires="p14">
      <p:transition spd="slow" p14:dur="2000" advTm="25973"/>
    </mc:Choice>
    <mc:Fallback xmlns="">
      <p:transition spd="slow" advTm="2597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コンポ 3_132141431"/>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r="52465"/>
          <a:stretch/>
        </p:blipFill>
        <p:spPr bwMode="auto">
          <a:xfrm>
            <a:off x="6645727" y="3708973"/>
            <a:ext cx="1643291" cy="194537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コンポ 3_132141431"/>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45562"/>
          <a:stretch/>
        </p:blipFill>
        <p:spPr bwMode="auto">
          <a:xfrm>
            <a:off x="6491285" y="2032713"/>
            <a:ext cx="1673077" cy="172951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a:xfrm>
            <a:off x="6457950" y="6356351"/>
            <a:ext cx="2057400" cy="365125"/>
          </a:xfrm>
        </p:spPr>
        <p:txBody>
          <a:bodyPr/>
          <a:lstStyle/>
          <a:p>
            <a:fld id="{7F430E43-545A-4794-92CE-E544E0631A6C}" type="slidenum">
              <a:rPr kumimoji="1" lang="ja-JP" altLang="en-US" smtClean="0"/>
              <a:t>8</a:t>
            </a:fld>
            <a:endParaRPr kumimoji="1" lang="ja-JP" altLang="en-US"/>
          </a:p>
        </p:txBody>
      </p:sp>
      <p:graphicFrame>
        <p:nvGraphicFramePr>
          <p:cNvPr id="15" name="図表 14"/>
          <p:cNvGraphicFramePr/>
          <p:nvPr>
            <p:extLst/>
          </p:nvPr>
        </p:nvGraphicFramePr>
        <p:xfrm>
          <a:off x="161925" y="133350"/>
          <a:ext cx="8867775" cy="390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テキスト ボックス 15"/>
          <p:cNvSpPr txBox="1"/>
          <p:nvPr/>
        </p:nvSpPr>
        <p:spPr>
          <a:xfrm>
            <a:off x="704850" y="156938"/>
            <a:ext cx="9810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1.</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序論</a:t>
            </a:r>
          </a:p>
        </p:txBody>
      </p:sp>
      <p:sp>
        <p:nvSpPr>
          <p:cNvPr id="17" name="テキスト ボックス 16"/>
          <p:cNvSpPr txBox="1"/>
          <p:nvPr/>
        </p:nvSpPr>
        <p:spPr>
          <a:xfrm>
            <a:off x="2190750" y="156938"/>
            <a:ext cx="1409699"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2.</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計算理論</a:t>
            </a:r>
          </a:p>
        </p:txBody>
      </p:sp>
      <p:sp>
        <p:nvSpPr>
          <p:cNvPr id="18" name="テキスト ボックス 17"/>
          <p:cNvSpPr txBox="1"/>
          <p:nvPr/>
        </p:nvSpPr>
        <p:spPr>
          <a:xfrm>
            <a:off x="3829050" y="156938"/>
            <a:ext cx="1590675"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3.</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可視化技術</a:t>
            </a:r>
          </a:p>
        </p:txBody>
      </p:sp>
      <p:sp>
        <p:nvSpPr>
          <p:cNvPr id="19" name="テキスト ボックス 18"/>
          <p:cNvSpPr txBox="1"/>
          <p:nvPr/>
        </p:nvSpPr>
        <p:spPr>
          <a:xfrm>
            <a:off x="5581649" y="156938"/>
            <a:ext cx="1638301"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4.</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解析可視化</a:t>
            </a:r>
          </a:p>
        </p:txBody>
      </p:sp>
      <p:sp>
        <p:nvSpPr>
          <p:cNvPr id="20" name="テキスト ボックス 19"/>
          <p:cNvSpPr txBox="1"/>
          <p:nvPr/>
        </p:nvSpPr>
        <p:spPr>
          <a:xfrm>
            <a:off x="7622381" y="156938"/>
            <a:ext cx="938213" cy="369332"/>
          </a:xfrm>
          <a:prstGeom prst="rect">
            <a:avLst/>
          </a:prstGeom>
          <a:noFill/>
        </p:spPr>
        <p:txBody>
          <a:bodyPr wrap="square" rtlCol="0">
            <a:spAutoFit/>
          </a:bodyPr>
          <a:lstStyle/>
          <a:p>
            <a:r>
              <a:rPr kumimoji="1" lang="en-US" altLang="ja-JP" dirty="0">
                <a:solidFill>
                  <a:schemeClr val="bg1"/>
                </a:solidFill>
                <a:latin typeface="源ノ角ゴシック JP Medium" panose="020B0600000000000000" pitchFamily="34" charset="-128"/>
                <a:ea typeface="源ノ角ゴシック JP Medium" panose="020B0600000000000000" pitchFamily="34" charset="-128"/>
              </a:rPr>
              <a:t>5.</a:t>
            </a:r>
            <a:r>
              <a:rPr kumimoji="1" lang="ja-JP" altLang="en-US" dirty="0">
                <a:solidFill>
                  <a:schemeClr val="bg1"/>
                </a:solidFill>
                <a:latin typeface="源ノ角ゴシック JP Medium" panose="020B0600000000000000" pitchFamily="34" charset="-128"/>
                <a:ea typeface="源ノ角ゴシック JP Medium" panose="020B0600000000000000" pitchFamily="34" charset="-128"/>
              </a:rPr>
              <a:t>結言</a:t>
            </a:r>
          </a:p>
        </p:txBody>
      </p:sp>
      <p:sp>
        <p:nvSpPr>
          <p:cNvPr id="21" name="テキスト ボックス 20"/>
          <p:cNvSpPr txBox="1"/>
          <p:nvPr/>
        </p:nvSpPr>
        <p:spPr>
          <a:xfrm>
            <a:off x="290512" y="700030"/>
            <a:ext cx="5715047" cy="646331"/>
          </a:xfrm>
          <a:prstGeom prst="rect">
            <a:avLst/>
          </a:prstGeom>
          <a:noFill/>
        </p:spPr>
        <p:txBody>
          <a:bodyPr wrap="square" rtlCol="0">
            <a:spAutoFit/>
          </a:bodyPr>
          <a:lstStyle/>
          <a:p>
            <a:r>
              <a:rPr kumimoji="1" lang="ja-JP" altLang="en-US" sz="3600" dirty="0">
                <a:solidFill>
                  <a:schemeClr val="tx1">
                    <a:lumMod val="65000"/>
                    <a:lumOff val="35000"/>
                  </a:schemeClr>
                </a:solidFill>
                <a:latin typeface="源ノ角ゴシック JP Bold" panose="020B0800000000000000" pitchFamily="34" charset="-128"/>
                <a:ea typeface="源ノ角ゴシック JP Bold" panose="020B0800000000000000" pitchFamily="34" charset="-128"/>
              </a:rPr>
              <a:t>粗視化モデル</a:t>
            </a:r>
          </a:p>
        </p:txBody>
      </p:sp>
      <p:sp>
        <p:nvSpPr>
          <p:cNvPr id="22" name="テキスト ボックス 21"/>
          <p:cNvSpPr txBox="1"/>
          <p:nvPr/>
        </p:nvSpPr>
        <p:spPr>
          <a:xfrm>
            <a:off x="528638" y="1365411"/>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粒子群を粗視化粒子で代表</a:t>
            </a:r>
            <a:endPar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endParaRPr>
          </a:p>
        </p:txBody>
      </p:sp>
      <p:sp>
        <p:nvSpPr>
          <p:cNvPr id="23" name="テキスト ボックス 22"/>
          <p:cNvSpPr txBox="1"/>
          <p:nvPr/>
        </p:nvSpPr>
        <p:spPr>
          <a:xfrm>
            <a:off x="1047749" y="1775046"/>
            <a:ext cx="4660757" cy="338554"/>
          </a:xfrm>
          <a:prstGeom prst="rect">
            <a:avLst/>
          </a:prstGeom>
          <a:noFill/>
        </p:spPr>
        <p:txBody>
          <a:bodyPr wrap="square" rtlCol="0">
            <a:spAutoFit/>
          </a:bodyPr>
          <a:lstStyle/>
          <a:p>
            <a:pPr algn="just"/>
            <a:endPar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p:cxnSp>
        <p:nvCxnSpPr>
          <p:cNvPr id="25" name="直線コネクタ 24"/>
          <p:cNvCxnSpPr>
            <a:cxnSpLocks/>
          </p:cNvCxnSpPr>
          <p:nvPr/>
        </p:nvCxnSpPr>
        <p:spPr>
          <a:xfrm>
            <a:off x="1014412" y="1807503"/>
            <a:ext cx="0" cy="500689"/>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1047750" y="1771139"/>
                <a:ext cx="5410199" cy="584775"/>
              </a:xfrm>
              <a:prstGeom prst="rect">
                <a:avLst/>
              </a:prstGeom>
              <a:noFill/>
            </p:spPr>
            <p:txBody>
              <a:bodyPr wrap="square" rtlCol="0">
                <a:spAutoFit/>
              </a:bodyPr>
              <a:lstStyle/>
              <a:p>
                <a:pPr algn="just"/>
                <a14:m>
                  <m:oMath xmlns:m="http://schemas.openxmlformats.org/officeDocument/2006/math">
                    <m:sSup>
                      <m:sSupPr>
                        <m:ctrlPr>
                          <a:rPr kumimoji="1" lang="en-US" altLang="ja-JP" sz="1600" b="0" i="1" smtClean="0">
                            <a:solidFill>
                              <a:schemeClr val="tx1">
                                <a:lumMod val="65000"/>
                                <a:lumOff val="35000"/>
                              </a:schemeClr>
                            </a:solidFill>
                            <a:latin typeface="Cambria Math" panose="02040503050406030204" pitchFamily="18" charset="0"/>
                            <a:ea typeface="ヒラギノ丸ゴ ProN W4" panose="020F0400000000000000" pitchFamily="34" charset="-128"/>
                          </a:rPr>
                        </m:ctrlPr>
                      </m:sSupPr>
                      <m:e>
                        <m:r>
                          <a:rPr kumimoji="1" lang="en-US" altLang="ja-JP" sz="1600" b="0" i="1" smtClean="0">
                            <a:solidFill>
                              <a:schemeClr val="tx1">
                                <a:lumMod val="65000"/>
                                <a:lumOff val="35000"/>
                              </a:schemeClr>
                            </a:solidFill>
                            <a:latin typeface="Cambria Math" panose="02040503050406030204" pitchFamily="18" charset="0"/>
                            <a:ea typeface="ヒラギノ丸ゴ ProN W4" panose="020F0400000000000000" pitchFamily="34" charset="-128"/>
                          </a:rPr>
                          <m:t>𝑙</m:t>
                        </m:r>
                      </m:e>
                      <m:sup>
                        <m:r>
                          <a:rPr kumimoji="1" lang="en-US" altLang="ja-JP" sz="1600" b="0" i="1" smtClean="0">
                            <a:solidFill>
                              <a:schemeClr val="tx1">
                                <a:lumMod val="65000"/>
                                <a:lumOff val="35000"/>
                              </a:schemeClr>
                            </a:solidFill>
                            <a:latin typeface="Cambria Math" panose="02040503050406030204" pitchFamily="18" charset="0"/>
                            <a:ea typeface="ヒラギノ丸ゴ ProN W4" panose="020F0400000000000000" pitchFamily="34" charset="-128"/>
                          </a:rPr>
                          <m:t>3</m:t>
                        </m:r>
                      </m:sup>
                    </m:sSup>
                  </m:oMath>
                </a14:m>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個の粒子を</a:t>
                </a:r>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1</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つの粗視化粒子で代表させ計算することで</a:t>
                </a:r>
                <a:r>
                  <a:rPr kumimoji="1" lang="ja-JP" altLang="en-US" sz="1600" dirty="0">
                    <a:solidFill>
                      <a:schemeClr val="accent2"/>
                    </a:solidFill>
                    <a:latin typeface="ヒラギノ丸ゴ ProN W4" panose="020F0400000000000000" pitchFamily="34" charset="-128"/>
                    <a:ea typeface="ヒラギノ丸ゴ ProN W4" panose="020F0400000000000000" pitchFamily="34" charset="-128"/>
                  </a:rPr>
                  <a:t>大幅な計算効率化</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を実現した。</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047750" y="1771139"/>
                <a:ext cx="5410199" cy="584775"/>
              </a:xfrm>
              <a:prstGeom prst="rect">
                <a:avLst/>
              </a:prstGeom>
              <a:blipFill>
                <a:blip r:embed="rId8"/>
                <a:stretch>
                  <a:fillRect l="-676" t="-3158" r="-564" b="-13684"/>
                </a:stretch>
              </a:blipFill>
            </p:spPr>
            <p:txBody>
              <a:bodyPr/>
              <a:lstStyle/>
              <a:p>
                <a:r>
                  <a:rPr lang="ja-JP" altLang="en-US">
                    <a:noFill/>
                  </a:rPr>
                  <a:t> </a:t>
                </a:r>
              </a:p>
            </p:txBody>
          </p:sp>
        </mc:Fallback>
      </mc:AlternateContent>
      <p:pic>
        <p:nvPicPr>
          <p:cNvPr id="33" name="図 32"/>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
        <p:nvSpPr>
          <p:cNvPr id="34" name="フッター プレースホルダー 33"/>
          <p:cNvSpPr>
            <a:spLocks noGrp="1"/>
          </p:cNvSpPr>
          <p:nvPr>
            <p:ph type="ftr" sz="quarter" idx="11"/>
          </p:nvPr>
        </p:nvSpPr>
        <p:spPr>
          <a:xfrm>
            <a:off x="2152650" y="6356351"/>
            <a:ext cx="4838700" cy="365125"/>
          </a:xfrm>
        </p:spPr>
        <p:txBody>
          <a:bodyPr/>
          <a:lstStyle/>
          <a:p>
            <a:r>
              <a:rPr kumimoji="1" lang="en-US" altLang="ja-JP" dirty="0"/>
              <a:t>Development of a visualization technique for a large-scale DEM simulation </a:t>
            </a:r>
            <a:endParaRPr kumimoji="1" lang="ja-JP" altLang="en-US" dirty="0"/>
          </a:p>
        </p:txBody>
      </p:sp>
      <p:grpSp>
        <p:nvGrpSpPr>
          <p:cNvPr id="53" name="グループ化 52"/>
          <p:cNvGrpSpPr/>
          <p:nvPr/>
        </p:nvGrpSpPr>
        <p:grpSpPr>
          <a:xfrm>
            <a:off x="6567487" y="700030"/>
            <a:ext cx="2300586" cy="1199233"/>
            <a:chOff x="1345241" y="2991258"/>
            <a:chExt cx="4624249" cy="2410496"/>
          </a:xfrm>
        </p:grpSpPr>
        <p:grpSp>
          <p:nvGrpSpPr>
            <p:cNvPr id="54" name="グループ化 53"/>
            <p:cNvGrpSpPr/>
            <p:nvPr/>
          </p:nvGrpSpPr>
          <p:grpSpPr>
            <a:xfrm>
              <a:off x="1345241" y="2991258"/>
              <a:ext cx="4624249" cy="2410496"/>
              <a:chOff x="2538116" y="3185124"/>
              <a:chExt cx="4041172" cy="2106554"/>
            </a:xfrm>
          </p:grpSpPr>
          <p:sp>
            <p:nvSpPr>
              <p:cNvPr id="59" name="正方形/長方形 58"/>
              <p:cNvSpPr/>
              <p:nvPr/>
            </p:nvSpPr>
            <p:spPr>
              <a:xfrm>
                <a:off x="2538116" y="3185124"/>
                <a:ext cx="913378" cy="56525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固相</a:t>
                </a:r>
                <a:endParaRPr kumimoji="1" lang="en-US" altLang="ja-JP" sz="800" dirty="0">
                  <a:latin typeface="ヒラギノ丸ゴ Pro W4" panose="020F0400000000000000" pitchFamily="34" charset="-128"/>
                  <a:ea typeface="ヒラギノ丸ゴ Pro W4" panose="020F0400000000000000" pitchFamily="34" charset="-128"/>
                </a:endParaRPr>
              </a:p>
            </p:txBody>
          </p:sp>
          <p:sp>
            <p:nvSpPr>
              <p:cNvPr id="60" name="正方形/長方形 59"/>
              <p:cNvSpPr/>
              <p:nvPr/>
            </p:nvSpPr>
            <p:spPr>
              <a:xfrm>
                <a:off x="2538116" y="4736382"/>
                <a:ext cx="913379" cy="55529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気相</a:t>
                </a:r>
                <a:endParaRPr kumimoji="1" lang="en-US" altLang="ja-JP" sz="800" dirty="0">
                  <a:latin typeface="ヒラギノ丸ゴ Pro W4" panose="020F0400000000000000" pitchFamily="34" charset="-128"/>
                  <a:ea typeface="ヒラギノ丸ゴ Pro W4" panose="020F0400000000000000" pitchFamily="34" charset="-128"/>
                </a:endParaRPr>
              </a:p>
            </p:txBody>
          </p:sp>
          <p:cxnSp>
            <p:nvCxnSpPr>
              <p:cNvPr id="61" name="直線矢印コネクタ 60"/>
              <p:cNvCxnSpPr>
                <a:cxnSpLocks/>
                <a:stCxn id="62" idx="3"/>
                <a:endCxn id="64" idx="1"/>
              </p:cNvCxnSpPr>
              <p:nvPr/>
            </p:nvCxnSpPr>
            <p:spPr>
              <a:xfrm flipV="1">
                <a:off x="4953182" y="3473753"/>
                <a:ext cx="332182" cy="1"/>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p:cNvSpPr/>
              <p:nvPr/>
            </p:nvSpPr>
            <p:spPr>
              <a:xfrm>
                <a:off x="3643394" y="3196106"/>
                <a:ext cx="1309789" cy="55529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latin typeface="ヒラギノ丸ゴ Pro W4" panose="020F0400000000000000" pitchFamily="34" charset="-128"/>
                    <a:ea typeface="ヒラギノ丸ゴ Pro W4" panose="020F0400000000000000" pitchFamily="34" charset="-128"/>
                  </a:rPr>
                  <a:t>DEM</a:t>
                </a:r>
              </a:p>
            </p:txBody>
          </p:sp>
          <p:sp>
            <p:nvSpPr>
              <p:cNvPr id="63" name="正方形/長方形 62"/>
              <p:cNvSpPr/>
              <p:nvPr/>
            </p:nvSpPr>
            <p:spPr>
              <a:xfrm>
                <a:off x="3643394" y="4736382"/>
                <a:ext cx="1309789" cy="5552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latin typeface="ヒラギノ丸ゴ Pro W4" panose="020F0400000000000000" pitchFamily="34" charset="-128"/>
                    <a:ea typeface="ヒラギノ丸ゴ Pro W4" panose="020F0400000000000000" pitchFamily="34" charset="-128"/>
                  </a:rPr>
                  <a:t>CFD</a:t>
                </a:r>
              </a:p>
            </p:txBody>
          </p:sp>
          <p:sp>
            <p:nvSpPr>
              <p:cNvPr id="64" name="正方形/長方形 63"/>
              <p:cNvSpPr/>
              <p:nvPr/>
            </p:nvSpPr>
            <p:spPr>
              <a:xfrm>
                <a:off x="5285365" y="3208750"/>
                <a:ext cx="1293923" cy="530005"/>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粗視化</a:t>
                </a:r>
                <a:endParaRPr kumimoji="1" lang="en-US" altLang="ja-JP" sz="800" dirty="0">
                  <a:latin typeface="ヒラギノ丸ゴ Pro W4" panose="020F0400000000000000" pitchFamily="34" charset="-128"/>
                  <a:ea typeface="ヒラギノ丸ゴ Pro W4" panose="020F0400000000000000" pitchFamily="34" charset="-128"/>
                </a:endParaRPr>
              </a:p>
              <a:p>
                <a:pPr algn="ctr"/>
                <a:r>
                  <a:rPr kumimoji="1" lang="ja-JP" altLang="en-US" sz="800" dirty="0">
                    <a:latin typeface="ヒラギノ丸ゴ Pro W4" panose="020F0400000000000000" pitchFamily="34" charset="-128"/>
                    <a:ea typeface="ヒラギノ丸ゴ Pro W4" panose="020F0400000000000000" pitchFamily="34" charset="-128"/>
                  </a:rPr>
                  <a:t>モデル</a:t>
                </a:r>
                <a:endParaRPr kumimoji="1" lang="en-US" altLang="ja-JP" sz="800" dirty="0">
                  <a:latin typeface="ヒラギノ丸ゴ Pro W4" panose="020F0400000000000000" pitchFamily="34" charset="-128"/>
                  <a:ea typeface="ヒラギノ丸ゴ Pro W4" panose="020F0400000000000000" pitchFamily="34" charset="-128"/>
                </a:endParaRPr>
              </a:p>
            </p:txBody>
          </p:sp>
          <p:sp>
            <p:nvSpPr>
              <p:cNvPr id="65" name="正方形/長方形 64"/>
              <p:cNvSpPr/>
              <p:nvPr/>
            </p:nvSpPr>
            <p:spPr>
              <a:xfrm>
                <a:off x="2538116" y="3999763"/>
                <a:ext cx="919372" cy="49277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固気</a:t>
                </a:r>
                <a:endParaRPr kumimoji="1" lang="en-US" altLang="ja-JP" sz="800" dirty="0">
                  <a:latin typeface="ヒラギノ丸ゴ Pro W4" panose="020F0400000000000000" pitchFamily="34" charset="-128"/>
                  <a:ea typeface="ヒラギノ丸ゴ Pro W4" panose="020F0400000000000000" pitchFamily="34" charset="-128"/>
                </a:endParaRPr>
              </a:p>
              <a:p>
                <a:pPr algn="ctr"/>
                <a:r>
                  <a:rPr kumimoji="1" lang="ja-JP" altLang="en-US" sz="800" dirty="0">
                    <a:latin typeface="ヒラギノ丸ゴ Pro W4" panose="020F0400000000000000" pitchFamily="34" charset="-128"/>
                    <a:ea typeface="ヒラギノ丸ゴ Pro W4" panose="020F0400000000000000" pitchFamily="34" charset="-128"/>
                  </a:rPr>
                  <a:t>混相流</a:t>
                </a:r>
                <a:endParaRPr kumimoji="1" lang="en-US" altLang="ja-JP" sz="800" dirty="0">
                  <a:latin typeface="ヒラギノ丸ゴ Pro W4" panose="020F0400000000000000" pitchFamily="34" charset="-128"/>
                  <a:ea typeface="ヒラギノ丸ゴ Pro W4" panose="020F0400000000000000" pitchFamily="34" charset="-128"/>
                </a:endParaRPr>
              </a:p>
            </p:txBody>
          </p:sp>
          <p:cxnSp>
            <p:nvCxnSpPr>
              <p:cNvPr id="66" name="直線コネクタ 65"/>
              <p:cNvCxnSpPr>
                <a:cxnSpLocks/>
                <a:stCxn id="62" idx="2"/>
                <a:endCxn id="63" idx="0"/>
              </p:cNvCxnSpPr>
              <p:nvPr/>
            </p:nvCxnSpPr>
            <p:spPr>
              <a:xfrm>
                <a:off x="4298288" y="3751401"/>
                <a:ext cx="0" cy="984981"/>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67" name="正方形/長方形 66"/>
              <p:cNvSpPr/>
              <p:nvPr/>
            </p:nvSpPr>
            <p:spPr>
              <a:xfrm>
                <a:off x="3632462" y="4004852"/>
                <a:ext cx="1331651" cy="4876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dirty="0">
                    <a:latin typeface="ヒラギノ丸ゴ Pro W4" panose="020F0400000000000000" pitchFamily="34" charset="-128"/>
                    <a:ea typeface="ヒラギノ丸ゴ Pro W4" panose="020F0400000000000000" pitchFamily="34" charset="-128"/>
                  </a:rPr>
                  <a:t>DEM-CFD</a:t>
                </a:r>
              </a:p>
            </p:txBody>
          </p:sp>
        </p:grpSp>
        <p:cxnSp>
          <p:nvCxnSpPr>
            <p:cNvPr id="55" name="直線矢印コネクタ 54"/>
            <p:cNvCxnSpPr>
              <a:cxnSpLocks/>
              <a:stCxn id="64" idx="2"/>
            </p:cNvCxnSpPr>
            <p:nvPr/>
          </p:nvCxnSpPr>
          <p:spPr>
            <a:xfrm>
              <a:off x="5229180" y="3624769"/>
              <a:ext cx="1567" cy="291147"/>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正方形/長方形 55"/>
            <p:cNvSpPr/>
            <p:nvPr/>
          </p:nvSpPr>
          <p:spPr>
            <a:xfrm>
              <a:off x="4488873" y="3929260"/>
              <a:ext cx="1480614" cy="5580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latin typeface="ヒラギノ丸ゴ Pro W4" panose="020F0400000000000000" pitchFamily="34" charset="-128"/>
                  <a:ea typeface="ヒラギノ丸ゴ Pro W4" panose="020F0400000000000000" pitchFamily="34" charset="-128"/>
                </a:rPr>
                <a:t>本研究で</a:t>
              </a:r>
              <a:endParaRPr kumimoji="1" lang="en-US" altLang="ja-JP" sz="800" dirty="0">
                <a:latin typeface="ヒラギノ丸ゴ Pro W4" panose="020F0400000000000000" pitchFamily="34" charset="-128"/>
                <a:ea typeface="ヒラギノ丸ゴ Pro W4" panose="020F0400000000000000" pitchFamily="34" charset="-128"/>
              </a:endParaRPr>
            </a:p>
            <a:p>
              <a:pPr algn="ctr"/>
              <a:r>
                <a:rPr kumimoji="1" lang="ja-JP" altLang="en-US" sz="800" dirty="0">
                  <a:latin typeface="ヒラギノ丸ゴ Pro W4" panose="020F0400000000000000" pitchFamily="34" charset="-128"/>
                  <a:ea typeface="ヒラギノ丸ゴ Pro W4" panose="020F0400000000000000" pitchFamily="34" charset="-128"/>
                </a:rPr>
                <a:t>用いた手法</a:t>
              </a:r>
              <a:endParaRPr kumimoji="1" lang="en-US" altLang="ja-JP" sz="800" dirty="0">
                <a:latin typeface="ヒラギノ丸ゴ Pro W4" panose="020F0400000000000000" pitchFamily="34" charset="-128"/>
                <a:ea typeface="ヒラギノ丸ゴ Pro W4" panose="020F0400000000000000" pitchFamily="34" charset="-128"/>
              </a:endParaRPr>
            </a:p>
          </p:txBody>
        </p:sp>
        <p:cxnSp>
          <p:nvCxnSpPr>
            <p:cNvPr id="57" name="直線矢印コネクタ 56"/>
            <p:cNvCxnSpPr>
              <a:cxnSpLocks/>
              <a:stCxn id="67" idx="3"/>
              <a:endCxn id="56" idx="1"/>
            </p:cNvCxnSpPr>
            <p:nvPr/>
          </p:nvCxnSpPr>
          <p:spPr>
            <a:xfrm>
              <a:off x="4121270" y="4208286"/>
              <a:ext cx="367603" cy="0"/>
            </a:xfrm>
            <a:prstGeom prst="straightConnector1">
              <a:avLst/>
            </a:prstGeom>
            <a:ln w="19050">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8" name="正方形/長方形 7"/>
              <p:cNvSpPr/>
              <p:nvPr/>
            </p:nvSpPr>
            <p:spPr>
              <a:xfrm>
                <a:off x="1119099" y="3804874"/>
                <a:ext cx="5448387" cy="763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smtClean="0">
                              <a:solidFill>
                                <a:schemeClr val="tx1">
                                  <a:lumMod val="65000"/>
                                  <a:lumOff val="35000"/>
                                </a:schemeClr>
                              </a:solidFill>
                              <a:latin typeface="Cambria Math" panose="02040503050406030204" pitchFamily="18" charset="0"/>
                            </a:rPr>
                          </m:ctrlPr>
                        </m:sSubPr>
                        <m:e>
                          <m:r>
                            <a:rPr lang="ja-JP" altLang="en-US" i="1">
                              <a:solidFill>
                                <a:schemeClr val="tx1">
                                  <a:lumMod val="65000"/>
                                  <a:lumOff val="35000"/>
                                </a:schemeClr>
                              </a:solidFill>
                              <a:latin typeface="Cambria Math" panose="02040503050406030204" pitchFamily="18" charset="0"/>
                            </a:rPr>
                            <m:t>𝑚</m:t>
                          </m:r>
                        </m:e>
                        <m:sub>
                          <m:r>
                            <a:rPr lang="ja-JP" altLang="en-US" i="1">
                              <a:solidFill>
                                <a:schemeClr val="tx1">
                                  <a:lumMod val="65000"/>
                                  <a:lumOff val="35000"/>
                                </a:schemeClr>
                              </a:solidFill>
                              <a:latin typeface="Cambria Math" panose="02040503050406030204" pitchFamily="18" charset="0"/>
                            </a:rPr>
                            <m:t>𝐶𝐺𝑀</m:t>
                          </m:r>
                        </m:sub>
                      </m:sSub>
                      <m:acc>
                        <m:accPr>
                          <m:chr m:val="̇"/>
                          <m:ctrlPr>
                            <a:rPr lang="ja-JP" altLang="en-US" i="1">
                              <a:solidFill>
                                <a:schemeClr val="tx1">
                                  <a:lumMod val="65000"/>
                                  <a:lumOff val="35000"/>
                                </a:schemeClr>
                              </a:solidFill>
                              <a:latin typeface="Cambria Math" panose="02040503050406030204" pitchFamily="18" charset="0"/>
                            </a:rPr>
                          </m:ctrlPr>
                        </m:accPr>
                        <m:e>
                          <m:sSub>
                            <m:sSubPr>
                              <m:ctrlPr>
                                <a:rPr lang="ja-JP" altLang="en-US"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𝒗</m:t>
                              </m:r>
                            </m:e>
                            <m:sub>
                              <m:r>
                                <a:rPr lang="ja-JP" altLang="en-US" b="1" i="1">
                                  <a:solidFill>
                                    <a:schemeClr val="tx1">
                                      <a:lumMod val="65000"/>
                                      <a:lumOff val="35000"/>
                                    </a:schemeClr>
                                  </a:solidFill>
                                  <a:latin typeface="Cambria Math" panose="02040503050406030204" pitchFamily="18" charset="0"/>
                                </a:rPr>
                                <m:t>𝑪𝑮𝑴</m:t>
                              </m:r>
                            </m:sub>
                          </m:sSub>
                        </m:e>
                      </m:acc>
                      <m:r>
                        <a:rPr lang="ja-JP" altLang="en-US" b="0" i="0">
                          <a:solidFill>
                            <a:schemeClr val="tx1">
                              <a:lumMod val="65000"/>
                              <a:lumOff val="35000"/>
                            </a:schemeClr>
                          </a:solidFill>
                          <a:latin typeface="Cambria Math" panose="02040503050406030204" pitchFamily="18" charset="0"/>
                        </a:rPr>
                        <m:t>=</m:t>
                      </m:r>
                      <m:nary>
                        <m:naryPr>
                          <m:chr m:val="∑"/>
                          <m:subHide m:val="on"/>
                          <m:supHide m:val="on"/>
                          <m:ctrlPr>
                            <a:rPr lang="ja-JP" altLang="en-US" b="0" i="1">
                              <a:solidFill>
                                <a:schemeClr val="tx1">
                                  <a:lumMod val="65000"/>
                                  <a:lumOff val="35000"/>
                                </a:schemeClr>
                              </a:solidFill>
                              <a:latin typeface="Cambria Math" panose="02040503050406030204" pitchFamily="18" charset="0"/>
                            </a:rPr>
                          </m:ctrlPr>
                        </m:naryPr>
                        <m:sub/>
                        <m:sup/>
                        <m:e>
                          <m:sSub>
                            <m:sSubPr>
                              <m:ctrlPr>
                                <a:rPr lang="ja-JP" altLang="en-US" b="0"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𝑭</m:t>
                              </m:r>
                            </m:e>
                            <m:sub>
                              <m:sSub>
                                <m:sSubPr>
                                  <m:ctrlPr>
                                    <a:rPr lang="ja-JP" altLang="en-US" b="1"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𝑪</m:t>
                                  </m:r>
                                </m:e>
                                <m:sub>
                                  <m:r>
                                    <a:rPr lang="ja-JP" altLang="en-US" b="1" i="1">
                                      <a:solidFill>
                                        <a:schemeClr val="tx1">
                                          <a:lumMod val="65000"/>
                                          <a:lumOff val="35000"/>
                                        </a:schemeClr>
                                      </a:solidFill>
                                      <a:latin typeface="Cambria Math" panose="02040503050406030204" pitchFamily="18" charset="0"/>
                                    </a:rPr>
                                    <m:t>𝑪𝑮𝑴</m:t>
                                  </m:r>
                                </m:sub>
                              </m:sSub>
                            </m:sub>
                          </m:sSub>
                        </m:e>
                      </m:nary>
                      <m:r>
                        <a:rPr lang="ja-JP" altLang="en-US" b="0" i="0">
                          <a:solidFill>
                            <a:schemeClr val="tx1">
                              <a:lumMod val="65000"/>
                              <a:lumOff val="35000"/>
                            </a:schemeClr>
                          </a:solidFill>
                          <a:latin typeface="Cambria Math" panose="02040503050406030204" pitchFamily="18" charset="0"/>
                        </a:rPr>
                        <m:t>+</m:t>
                      </m:r>
                      <m:sSub>
                        <m:sSubPr>
                          <m:ctrlPr>
                            <a:rPr lang="ja-JP" altLang="en-US" b="0"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𝒇</m:t>
                          </m:r>
                        </m:e>
                        <m:sub>
                          <m:sSub>
                            <m:sSubPr>
                              <m:ctrlPr>
                                <a:rPr lang="ja-JP" altLang="en-US" b="1"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𝒅</m:t>
                              </m:r>
                            </m:e>
                            <m:sub>
                              <m:r>
                                <a:rPr lang="ja-JP" altLang="en-US" b="1" i="1">
                                  <a:solidFill>
                                    <a:schemeClr val="tx1">
                                      <a:lumMod val="65000"/>
                                      <a:lumOff val="35000"/>
                                    </a:schemeClr>
                                  </a:solidFill>
                                  <a:latin typeface="Cambria Math" panose="02040503050406030204" pitchFamily="18" charset="0"/>
                                </a:rPr>
                                <m:t>𝑪𝑮𝑴</m:t>
                              </m:r>
                            </m:sub>
                          </m:sSub>
                        </m:sub>
                      </m:sSub>
                      <m:r>
                        <a:rPr lang="ja-JP" altLang="en-US">
                          <a:solidFill>
                            <a:schemeClr val="tx1">
                              <a:lumMod val="65000"/>
                              <a:lumOff val="35000"/>
                            </a:schemeClr>
                          </a:solidFill>
                          <a:latin typeface="Cambria Math" panose="02040503050406030204" pitchFamily="18" charset="0"/>
                        </a:rPr>
                        <m:t>−</m:t>
                      </m:r>
                      <m:sSub>
                        <m:sSubPr>
                          <m:ctrlPr>
                            <a:rPr lang="ja-JP" altLang="ja-JP" i="1">
                              <a:solidFill>
                                <a:schemeClr val="tx1">
                                  <a:lumMod val="65000"/>
                                  <a:lumOff val="35000"/>
                                </a:schemeClr>
                              </a:solidFill>
                              <a:latin typeface="Cambria Math" panose="02040503050406030204" pitchFamily="18" charset="0"/>
                            </a:rPr>
                          </m:ctrlPr>
                        </m:sSubPr>
                        <m:e>
                          <m:r>
                            <a:rPr lang="en-US" altLang="ja-JP" i="1">
                              <a:solidFill>
                                <a:schemeClr val="tx1">
                                  <a:lumMod val="65000"/>
                                  <a:lumOff val="35000"/>
                                </a:schemeClr>
                              </a:solidFill>
                              <a:latin typeface="Cambria Math" panose="02040503050406030204" pitchFamily="18" charset="0"/>
                            </a:rPr>
                            <m:t>𝑉</m:t>
                          </m:r>
                        </m:e>
                        <m:sub>
                          <m:sSub>
                            <m:sSubPr>
                              <m:ctrlPr>
                                <a:rPr lang="en-US" altLang="ja-JP" b="0" i="1" smtClean="0">
                                  <a:solidFill>
                                    <a:schemeClr val="tx1">
                                      <a:lumMod val="65000"/>
                                      <a:lumOff val="35000"/>
                                    </a:schemeClr>
                                  </a:solidFill>
                                  <a:latin typeface="Cambria Math" panose="02040503050406030204" pitchFamily="18" charset="0"/>
                                </a:rPr>
                              </m:ctrlPr>
                            </m:sSubPr>
                            <m:e>
                              <m:r>
                                <a:rPr lang="en-US" altLang="ja-JP" i="1">
                                  <a:solidFill>
                                    <a:schemeClr val="tx1">
                                      <a:lumMod val="65000"/>
                                      <a:lumOff val="35000"/>
                                    </a:schemeClr>
                                  </a:solidFill>
                                  <a:latin typeface="Cambria Math" panose="02040503050406030204" pitchFamily="18" charset="0"/>
                                </a:rPr>
                                <m:t>𝑠</m:t>
                              </m:r>
                            </m:e>
                            <m:sub>
                              <m:r>
                                <a:rPr lang="en-US" altLang="ja-JP" b="0" i="1" smtClean="0">
                                  <a:solidFill>
                                    <a:schemeClr val="tx1">
                                      <a:lumMod val="65000"/>
                                      <a:lumOff val="35000"/>
                                    </a:schemeClr>
                                  </a:solidFill>
                                  <a:latin typeface="Cambria Math" panose="02040503050406030204" pitchFamily="18" charset="0"/>
                                </a:rPr>
                                <m:t>𝐶𝐺𝑀</m:t>
                              </m:r>
                            </m:sub>
                          </m:sSub>
                        </m:sub>
                      </m:sSub>
                      <m:r>
                        <a:rPr lang="en-US" altLang="ja-JP" i="1">
                          <a:solidFill>
                            <a:schemeClr val="tx1">
                              <a:lumMod val="65000"/>
                              <a:lumOff val="35000"/>
                            </a:schemeClr>
                          </a:solidFill>
                          <a:latin typeface="Cambria Math" panose="02040503050406030204" pitchFamily="18" charset="0"/>
                        </a:rPr>
                        <m:t>𝛻</m:t>
                      </m:r>
                      <m:r>
                        <a:rPr lang="en-US" altLang="ja-JP" i="1">
                          <a:solidFill>
                            <a:schemeClr val="tx1">
                              <a:lumMod val="65000"/>
                              <a:lumOff val="35000"/>
                            </a:schemeClr>
                          </a:solidFill>
                          <a:latin typeface="Cambria Math" panose="02040503050406030204" pitchFamily="18" charset="0"/>
                        </a:rPr>
                        <m:t>𝑝</m:t>
                      </m:r>
                      <m:r>
                        <a:rPr lang="ja-JP" altLang="en-US" b="0" i="0">
                          <a:solidFill>
                            <a:schemeClr val="tx1">
                              <a:lumMod val="65000"/>
                              <a:lumOff val="35000"/>
                            </a:schemeClr>
                          </a:solidFill>
                          <a:latin typeface="Cambria Math" panose="02040503050406030204" pitchFamily="18" charset="0"/>
                        </a:rPr>
                        <m:t>+</m:t>
                      </m:r>
                      <m:sSub>
                        <m:sSubPr>
                          <m:ctrlPr>
                            <a:rPr lang="ja-JP" altLang="en-US" b="0" i="1">
                              <a:solidFill>
                                <a:schemeClr val="tx1">
                                  <a:lumMod val="65000"/>
                                  <a:lumOff val="35000"/>
                                </a:schemeClr>
                              </a:solidFill>
                              <a:latin typeface="Cambria Math" panose="02040503050406030204" pitchFamily="18" charset="0"/>
                            </a:rPr>
                          </m:ctrlPr>
                        </m:sSubPr>
                        <m:e>
                          <m:r>
                            <a:rPr lang="ja-JP" altLang="en-US" b="0" i="1">
                              <a:solidFill>
                                <a:schemeClr val="tx1">
                                  <a:lumMod val="65000"/>
                                  <a:lumOff val="35000"/>
                                </a:schemeClr>
                              </a:solidFill>
                              <a:latin typeface="Cambria Math" panose="02040503050406030204" pitchFamily="18" charset="0"/>
                            </a:rPr>
                            <m:t>𝑚</m:t>
                          </m:r>
                        </m:e>
                        <m:sub>
                          <m:r>
                            <a:rPr lang="ja-JP" altLang="en-US" b="0" i="1">
                              <a:solidFill>
                                <a:schemeClr val="tx1">
                                  <a:lumMod val="65000"/>
                                  <a:lumOff val="35000"/>
                                </a:schemeClr>
                              </a:solidFill>
                              <a:latin typeface="Cambria Math" panose="02040503050406030204" pitchFamily="18" charset="0"/>
                            </a:rPr>
                            <m:t>𝐶𝐺𝑀</m:t>
                          </m:r>
                        </m:sub>
                      </m:sSub>
                      <m:r>
                        <a:rPr lang="ja-JP" altLang="en-US" b="1" i="1" smtClean="0">
                          <a:solidFill>
                            <a:schemeClr val="tx1">
                              <a:lumMod val="65000"/>
                              <a:lumOff val="35000"/>
                            </a:schemeClr>
                          </a:solidFill>
                          <a:latin typeface="Cambria Math" panose="02040503050406030204" pitchFamily="18" charset="0"/>
                        </a:rPr>
                        <m:t>𝒈</m:t>
                      </m:r>
                    </m:oMath>
                  </m:oMathPara>
                </a14:m>
                <a:endParaRPr lang="ja-JP" altLang="en-US" dirty="0">
                  <a:solidFill>
                    <a:schemeClr val="tx1">
                      <a:lumMod val="65000"/>
                      <a:lumOff val="35000"/>
                    </a:schemeClr>
                  </a:solidFill>
                </a:endParaRPr>
              </a:p>
            </p:txBody>
          </p:sp>
        </mc:Choice>
        <mc:Fallback xmlns="">
          <p:sp>
            <p:nvSpPr>
              <p:cNvPr id="8" name="正方形/長方形 7"/>
              <p:cNvSpPr>
                <a:spLocks noRot="1" noChangeAspect="1" noMove="1" noResize="1" noEditPoints="1" noAdjustHandles="1" noChangeArrowheads="1" noChangeShapeType="1" noTextEdit="1"/>
              </p:cNvSpPr>
              <p:nvPr/>
            </p:nvSpPr>
            <p:spPr>
              <a:xfrm>
                <a:off x="1119099" y="3804874"/>
                <a:ext cx="5448387" cy="763094"/>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正方形/長方形 8"/>
              <p:cNvSpPr/>
              <p:nvPr/>
            </p:nvSpPr>
            <p:spPr>
              <a:xfrm>
                <a:off x="1196815" y="5205240"/>
                <a:ext cx="2226699" cy="701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ja-JP" altLang="en-US" b="1" i="1" smtClean="0">
                              <a:solidFill>
                                <a:schemeClr val="tx1">
                                  <a:lumMod val="65000"/>
                                  <a:lumOff val="35000"/>
                                </a:schemeClr>
                              </a:solidFill>
                              <a:latin typeface="Cambria Math" panose="02040503050406030204" pitchFamily="18" charset="0"/>
                            </a:rPr>
                          </m:ctrlPr>
                        </m:accPr>
                        <m:e>
                          <m:sSub>
                            <m:sSubPr>
                              <m:ctrlPr>
                                <a:rPr lang="ja-JP" altLang="en-US" b="1"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𝝎</m:t>
                              </m:r>
                            </m:e>
                            <m:sub>
                              <m:r>
                                <a:rPr lang="ja-JP" altLang="en-US" b="1" i="1">
                                  <a:solidFill>
                                    <a:schemeClr val="tx1">
                                      <a:lumMod val="65000"/>
                                      <a:lumOff val="35000"/>
                                    </a:schemeClr>
                                  </a:solidFill>
                                  <a:latin typeface="Cambria Math" panose="02040503050406030204" pitchFamily="18" charset="0"/>
                                </a:rPr>
                                <m:t>𝑪𝑮𝑴</m:t>
                              </m:r>
                            </m:sub>
                          </m:sSub>
                        </m:e>
                      </m:acc>
                      <m:r>
                        <a:rPr lang="ja-JP" altLang="en-US" b="0" i="0">
                          <a:solidFill>
                            <a:schemeClr val="tx1">
                              <a:lumMod val="65000"/>
                              <a:lumOff val="35000"/>
                            </a:schemeClr>
                          </a:solidFill>
                          <a:latin typeface="Cambria Math" panose="02040503050406030204" pitchFamily="18" charset="0"/>
                        </a:rPr>
                        <m:t>=</m:t>
                      </m:r>
                      <m:f>
                        <m:fPr>
                          <m:ctrlPr>
                            <a:rPr lang="ja-JP" altLang="en-US" b="0" i="1">
                              <a:solidFill>
                                <a:schemeClr val="tx1">
                                  <a:lumMod val="65000"/>
                                  <a:lumOff val="35000"/>
                                </a:schemeClr>
                              </a:solidFill>
                              <a:latin typeface="Cambria Math" panose="02040503050406030204" pitchFamily="18" charset="0"/>
                            </a:rPr>
                          </m:ctrlPr>
                        </m:fPr>
                        <m:num>
                          <m:sSub>
                            <m:sSubPr>
                              <m:ctrlPr>
                                <a:rPr lang="ja-JP" altLang="en-US" b="0"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𝑻</m:t>
                              </m:r>
                            </m:e>
                            <m:sub>
                              <m:r>
                                <a:rPr lang="ja-JP" altLang="en-US" b="1" i="1">
                                  <a:solidFill>
                                    <a:schemeClr val="tx1">
                                      <a:lumMod val="65000"/>
                                      <a:lumOff val="35000"/>
                                    </a:schemeClr>
                                  </a:solidFill>
                                  <a:latin typeface="Cambria Math" panose="02040503050406030204" pitchFamily="18" charset="0"/>
                                </a:rPr>
                                <m:t>𝑪𝑮𝑴</m:t>
                              </m:r>
                            </m:sub>
                          </m:sSub>
                        </m:num>
                        <m:den>
                          <m:sSub>
                            <m:sSubPr>
                              <m:ctrlPr>
                                <a:rPr lang="ja-JP" altLang="en-US" b="0" i="1">
                                  <a:solidFill>
                                    <a:schemeClr val="tx1">
                                      <a:lumMod val="65000"/>
                                      <a:lumOff val="35000"/>
                                    </a:schemeClr>
                                  </a:solidFill>
                                  <a:latin typeface="Cambria Math" panose="02040503050406030204" pitchFamily="18" charset="0"/>
                                </a:rPr>
                              </m:ctrlPr>
                            </m:sSubPr>
                            <m:e>
                              <m:r>
                                <a:rPr lang="ja-JP" altLang="en-US" b="0" i="1">
                                  <a:solidFill>
                                    <a:schemeClr val="tx1">
                                      <a:lumMod val="65000"/>
                                      <a:lumOff val="35000"/>
                                    </a:schemeClr>
                                  </a:solidFill>
                                  <a:latin typeface="Cambria Math" panose="02040503050406030204" pitchFamily="18" charset="0"/>
                                </a:rPr>
                                <m:t>𝐼</m:t>
                              </m:r>
                            </m:e>
                            <m:sub>
                              <m:r>
                                <a:rPr lang="ja-JP" altLang="en-US" b="0" i="1">
                                  <a:solidFill>
                                    <a:schemeClr val="tx1">
                                      <a:lumMod val="65000"/>
                                      <a:lumOff val="35000"/>
                                    </a:schemeClr>
                                  </a:solidFill>
                                  <a:latin typeface="Cambria Math" panose="02040503050406030204" pitchFamily="18" charset="0"/>
                                </a:rPr>
                                <m:t>𝐶𝐺𝑀</m:t>
                              </m:r>
                            </m:sub>
                          </m:sSub>
                        </m:den>
                      </m:f>
                      <m:r>
                        <a:rPr lang="ja-JP" altLang="en-US" b="0" i="0">
                          <a:solidFill>
                            <a:schemeClr val="tx1">
                              <a:lumMod val="65000"/>
                              <a:lumOff val="35000"/>
                            </a:schemeClr>
                          </a:solidFill>
                          <a:latin typeface="Cambria Math" panose="02040503050406030204" pitchFamily="18" charset="0"/>
                        </a:rPr>
                        <m:t>=</m:t>
                      </m:r>
                      <m:f>
                        <m:fPr>
                          <m:ctrlPr>
                            <a:rPr lang="ja-JP" altLang="en-US" b="0" i="1">
                              <a:solidFill>
                                <a:schemeClr val="tx1">
                                  <a:lumMod val="65000"/>
                                  <a:lumOff val="35000"/>
                                </a:schemeClr>
                              </a:solidFill>
                              <a:latin typeface="Cambria Math" panose="02040503050406030204" pitchFamily="18" charset="0"/>
                            </a:rPr>
                          </m:ctrlPr>
                        </m:fPr>
                        <m:num>
                          <m:acc>
                            <m:accPr>
                              <m:chr m:val="̅"/>
                              <m:ctrlPr>
                                <a:rPr lang="ja-JP" altLang="en-US" b="0" i="1">
                                  <a:solidFill>
                                    <a:schemeClr val="tx1">
                                      <a:lumMod val="65000"/>
                                      <a:lumOff val="35000"/>
                                    </a:schemeClr>
                                  </a:solidFill>
                                  <a:latin typeface="Cambria Math" panose="02040503050406030204" pitchFamily="18" charset="0"/>
                                </a:rPr>
                              </m:ctrlPr>
                            </m:accPr>
                            <m:e>
                              <m:acc>
                                <m:accPr>
                                  <m:chr m:val="̇"/>
                                  <m:ctrlPr>
                                    <a:rPr lang="ja-JP" altLang="en-US" b="0" i="1">
                                      <a:solidFill>
                                        <a:schemeClr val="tx1">
                                          <a:lumMod val="65000"/>
                                          <a:lumOff val="35000"/>
                                        </a:schemeClr>
                                      </a:solidFill>
                                      <a:latin typeface="Cambria Math" panose="02040503050406030204" pitchFamily="18" charset="0"/>
                                    </a:rPr>
                                  </m:ctrlPr>
                                </m:accPr>
                                <m:e>
                                  <m:sSub>
                                    <m:sSubPr>
                                      <m:ctrlPr>
                                        <a:rPr lang="ja-JP" altLang="en-US" b="0"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𝝎</m:t>
                                      </m:r>
                                    </m:e>
                                    <m:sub>
                                      <m:r>
                                        <a:rPr lang="ja-JP" altLang="en-US" b="1" i="1">
                                          <a:solidFill>
                                            <a:schemeClr val="tx1">
                                              <a:lumMod val="65000"/>
                                              <a:lumOff val="35000"/>
                                            </a:schemeClr>
                                          </a:solidFill>
                                          <a:latin typeface="Cambria Math" panose="02040503050406030204" pitchFamily="18" charset="0"/>
                                        </a:rPr>
                                        <m:t>𝒐</m:t>
                                      </m:r>
                                    </m:sub>
                                  </m:sSub>
                                </m:e>
                              </m:acc>
                            </m:e>
                          </m:acc>
                        </m:num>
                        <m:den>
                          <m:r>
                            <a:rPr lang="ja-JP" altLang="en-US" b="0" i="1">
                              <a:solidFill>
                                <a:schemeClr val="tx1">
                                  <a:lumMod val="65000"/>
                                  <a:lumOff val="35000"/>
                                </a:schemeClr>
                              </a:solidFill>
                              <a:latin typeface="Cambria Math" panose="02040503050406030204" pitchFamily="18" charset="0"/>
                            </a:rPr>
                            <m:t>𝑙</m:t>
                          </m:r>
                        </m:den>
                      </m:f>
                    </m:oMath>
                  </m:oMathPara>
                </a14:m>
                <a:endParaRPr lang="ja-JP" altLang="en-US" dirty="0">
                  <a:solidFill>
                    <a:schemeClr val="tx1">
                      <a:lumMod val="65000"/>
                      <a:lumOff val="35000"/>
                    </a:schemeClr>
                  </a:solidFill>
                </a:endParaRPr>
              </a:p>
            </p:txBody>
          </p:sp>
        </mc:Choice>
        <mc:Fallback xmlns="">
          <p:sp>
            <p:nvSpPr>
              <p:cNvPr id="9" name="正方形/長方形 8"/>
              <p:cNvSpPr>
                <a:spLocks noRot="1" noChangeAspect="1" noMove="1" noResize="1" noEditPoints="1" noAdjustHandles="1" noChangeArrowheads="1" noChangeShapeType="1" noTextEdit="1"/>
              </p:cNvSpPr>
              <p:nvPr/>
            </p:nvSpPr>
            <p:spPr>
              <a:xfrm>
                <a:off x="1196815" y="5205240"/>
                <a:ext cx="2226699" cy="701539"/>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190750" y="4388504"/>
                <a:ext cx="4294189"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mtClean="0">
                          <a:solidFill>
                            <a:schemeClr val="tx1">
                              <a:lumMod val="65000"/>
                              <a:lumOff val="35000"/>
                            </a:schemeClr>
                          </a:solidFill>
                          <a:latin typeface="Cambria Math" panose="02040503050406030204" pitchFamily="18" charset="0"/>
                        </a:rPr>
                        <m:t>=</m:t>
                      </m:r>
                      <m:sSup>
                        <m:sSupPr>
                          <m:ctrlPr>
                            <a:rPr lang="ja-JP" altLang="en-US" i="1">
                              <a:solidFill>
                                <a:schemeClr val="tx1">
                                  <a:lumMod val="65000"/>
                                  <a:lumOff val="35000"/>
                                </a:schemeClr>
                              </a:solidFill>
                              <a:latin typeface="Cambria Math" panose="02040503050406030204" pitchFamily="18" charset="0"/>
                            </a:rPr>
                          </m:ctrlPr>
                        </m:sSupPr>
                        <m:e>
                          <m:r>
                            <a:rPr lang="ja-JP" altLang="en-US" i="1">
                              <a:solidFill>
                                <a:schemeClr val="tx1">
                                  <a:lumMod val="65000"/>
                                  <a:lumOff val="35000"/>
                                </a:schemeClr>
                              </a:solidFill>
                              <a:latin typeface="Cambria Math" panose="02040503050406030204" pitchFamily="18" charset="0"/>
                            </a:rPr>
                            <m:t>𝑙</m:t>
                          </m:r>
                        </m:e>
                        <m:sup>
                          <m:r>
                            <a:rPr lang="ja-JP" altLang="en-US">
                              <a:solidFill>
                                <a:schemeClr val="tx1">
                                  <a:lumMod val="65000"/>
                                  <a:lumOff val="35000"/>
                                </a:schemeClr>
                              </a:solidFill>
                              <a:latin typeface="Cambria Math" panose="02040503050406030204" pitchFamily="18" charset="0"/>
                            </a:rPr>
                            <m:t>3</m:t>
                          </m:r>
                        </m:sup>
                      </m:sSup>
                      <m:nary>
                        <m:naryPr>
                          <m:chr m:val="∑"/>
                          <m:subHide m:val="on"/>
                          <m:supHide m:val="on"/>
                          <m:ctrlPr>
                            <a:rPr lang="ja-JP" altLang="en-US" i="1">
                              <a:solidFill>
                                <a:schemeClr val="tx1">
                                  <a:lumMod val="65000"/>
                                  <a:lumOff val="35000"/>
                                </a:schemeClr>
                              </a:solidFill>
                              <a:latin typeface="Cambria Math" panose="02040503050406030204" pitchFamily="18" charset="0"/>
                            </a:rPr>
                          </m:ctrlPr>
                        </m:naryPr>
                        <m:sub/>
                        <m:sup/>
                        <m:e>
                          <m:acc>
                            <m:accPr>
                              <m:chr m:val="̅"/>
                              <m:ctrlPr>
                                <a:rPr lang="ja-JP" altLang="en-US" i="1">
                                  <a:solidFill>
                                    <a:schemeClr val="tx1">
                                      <a:lumMod val="65000"/>
                                      <a:lumOff val="35000"/>
                                    </a:schemeClr>
                                  </a:solidFill>
                                  <a:latin typeface="Cambria Math" panose="02040503050406030204" pitchFamily="18" charset="0"/>
                                </a:rPr>
                              </m:ctrlPr>
                            </m:accPr>
                            <m:e>
                              <m:sSub>
                                <m:sSubPr>
                                  <m:ctrlPr>
                                    <a:rPr lang="ja-JP" altLang="en-US"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𝑭</m:t>
                                  </m:r>
                                </m:e>
                                <m:sub>
                                  <m:sSub>
                                    <m:sSubPr>
                                      <m:ctrlPr>
                                        <a:rPr lang="ja-JP" altLang="en-US" b="1"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𝑪</m:t>
                                      </m:r>
                                    </m:e>
                                    <m:sub>
                                      <m:r>
                                        <a:rPr lang="ja-JP" altLang="en-US" b="1" i="1">
                                          <a:solidFill>
                                            <a:schemeClr val="tx1">
                                              <a:lumMod val="65000"/>
                                              <a:lumOff val="35000"/>
                                            </a:schemeClr>
                                          </a:solidFill>
                                          <a:latin typeface="Cambria Math" panose="02040503050406030204" pitchFamily="18" charset="0"/>
                                        </a:rPr>
                                        <m:t>𝒐</m:t>
                                      </m:r>
                                    </m:sub>
                                  </m:sSub>
                                </m:sub>
                              </m:sSub>
                            </m:e>
                          </m:acc>
                        </m:e>
                      </m:nary>
                      <m:r>
                        <a:rPr lang="ja-JP" altLang="en-US">
                          <a:solidFill>
                            <a:schemeClr val="tx1">
                              <a:lumMod val="65000"/>
                              <a:lumOff val="35000"/>
                            </a:schemeClr>
                          </a:solidFill>
                          <a:latin typeface="Cambria Math" panose="02040503050406030204" pitchFamily="18" charset="0"/>
                        </a:rPr>
                        <m:t>+</m:t>
                      </m:r>
                      <m:sSup>
                        <m:sSupPr>
                          <m:ctrlPr>
                            <a:rPr lang="ja-JP" altLang="en-US" i="1">
                              <a:solidFill>
                                <a:schemeClr val="tx1">
                                  <a:lumMod val="65000"/>
                                  <a:lumOff val="35000"/>
                                </a:schemeClr>
                              </a:solidFill>
                              <a:latin typeface="Cambria Math" panose="02040503050406030204" pitchFamily="18" charset="0"/>
                            </a:rPr>
                          </m:ctrlPr>
                        </m:sSupPr>
                        <m:e>
                          <m:r>
                            <a:rPr lang="ja-JP" altLang="en-US" i="1">
                              <a:solidFill>
                                <a:schemeClr val="tx1">
                                  <a:lumMod val="65000"/>
                                  <a:lumOff val="35000"/>
                                </a:schemeClr>
                              </a:solidFill>
                              <a:latin typeface="Cambria Math" panose="02040503050406030204" pitchFamily="18" charset="0"/>
                            </a:rPr>
                            <m:t>𝑙</m:t>
                          </m:r>
                        </m:e>
                        <m:sup>
                          <m:r>
                            <a:rPr lang="ja-JP" altLang="en-US">
                              <a:solidFill>
                                <a:schemeClr val="tx1">
                                  <a:lumMod val="65000"/>
                                  <a:lumOff val="35000"/>
                                </a:schemeClr>
                              </a:solidFill>
                              <a:latin typeface="Cambria Math" panose="02040503050406030204" pitchFamily="18" charset="0"/>
                            </a:rPr>
                            <m:t>3</m:t>
                          </m:r>
                        </m:sup>
                      </m:sSup>
                      <m:acc>
                        <m:accPr>
                          <m:chr m:val="̅"/>
                          <m:ctrlPr>
                            <a:rPr lang="ja-JP" altLang="en-US" i="1">
                              <a:solidFill>
                                <a:schemeClr val="tx1">
                                  <a:lumMod val="65000"/>
                                  <a:lumOff val="35000"/>
                                </a:schemeClr>
                              </a:solidFill>
                              <a:latin typeface="Cambria Math" panose="02040503050406030204" pitchFamily="18" charset="0"/>
                            </a:rPr>
                          </m:ctrlPr>
                        </m:accPr>
                        <m:e>
                          <m:sSub>
                            <m:sSubPr>
                              <m:ctrlPr>
                                <a:rPr lang="ja-JP" altLang="en-US"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𝑭</m:t>
                              </m:r>
                            </m:e>
                            <m:sub>
                              <m:sSub>
                                <m:sSubPr>
                                  <m:ctrlPr>
                                    <a:rPr lang="ja-JP" altLang="en-US" b="1" i="1">
                                      <a:solidFill>
                                        <a:schemeClr val="tx1">
                                          <a:lumMod val="65000"/>
                                          <a:lumOff val="35000"/>
                                        </a:schemeClr>
                                      </a:solidFill>
                                      <a:latin typeface="Cambria Math" panose="02040503050406030204" pitchFamily="18" charset="0"/>
                                    </a:rPr>
                                  </m:ctrlPr>
                                </m:sSubPr>
                                <m:e>
                                  <m:r>
                                    <a:rPr lang="ja-JP" altLang="en-US" b="1" i="1">
                                      <a:solidFill>
                                        <a:schemeClr val="tx1">
                                          <a:lumMod val="65000"/>
                                          <a:lumOff val="35000"/>
                                        </a:schemeClr>
                                      </a:solidFill>
                                      <a:latin typeface="Cambria Math" panose="02040503050406030204" pitchFamily="18" charset="0"/>
                                    </a:rPr>
                                    <m:t>𝒇</m:t>
                                  </m:r>
                                </m:e>
                                <m:sub>
                                  <m:r>
                                    <a:rPr lang="ja-JP" altLang="en-US" b="1" i="1">
                                      <a:solidFill>
                                        <a:schemeClr val="tx1">
                                          <a:lumMod val="65000"/>
                                          <a:lumOff val="35000"/>
                                        </a:schemeClr>
                                      </a:solidFill>
                                      <a:latin typeface="Cambria Math" panose="02040503050406030204" pitchFamily="18" charset="0"/>
                                    </a:rPr>
                                    <m:t>𝑶</m:t>
                                  </m:r>
                                </m:sub>
                              </m:sSub>
                            </m:sub>
                          </m:sSub>
                        </m:e>
                      </m:acc>
                      <m:r>
                        <a:rPr lang="ja-JP" altLang="en-US">
                          <a:solidFill>
                            <a:schemeClr val="tx1">
                              <a:lumMod val="65000"/>
                              <a:lumOff val="35000"/>
                            </a:schemeClr>
                          </a:solidFill>
                          <a:latin typeface="Cambria Math" panose="02040503050406030204" pitchFamily="18" charset="0"/>
                        </a:rPr>
                        <m:t>−</m:t>
                      </m:r>
                      <m:sSup>
                        <m:sSupPr>
                          <m:ctrlPr>
                            <a:rPr lang="en-US" altLang="ja-JP" b="0" i="1" smtClean="0">
                              <a:solidFill>
                                <a:schemeClr val="tx1">
                                  <a:lumMod val="65000"/>
                                  <a:lumOff val="35000"/>
                                </a:schemeClr>
                              </a:solidFill>
                              <a:latin typeface="Cambria Math" panose="02040503050406030204" pitchFamily="18" charset="0"/>
                            </a:rPr>
                          </m:ctrlPr>
                        </m:sSupPr>
                        <m:e>
                          <m:r>
                            <a:rPr lang="en-US" altLang="ja-JP" b="0" i="1" smtClean="0">
                              <a:solidFill>
                                <a:schemeClr val="tx1">
                                  <a:lumMod val="65000"/>
                                  <a:lumOff val="35000"/>
                                </a:schemeClr>
                              </a:solidFill>
                              <a:latin typeface="Cambria Math" panose="02040503050406030204" pitchFamily="18" charset="0"/>
                            </a:rPr>
                            <m:t>𝑙</m:t>
                          </m:r>
                        </m:e>
                        <m:sup>
                          <m:r>
                            <a:rPr lang="en-US" altLang="ja-JP" b="0" i="1" smtClean="0">
                              <a:solidFill>
                                <a:schemeClr val="tx1">
                                  <a:lumMod val="65000"/>
                                  <a:lumOff val="35000"/>
                                </a:schemeClr>
                              </a:solidFill>
                              <a:latin typeface="Cambria Math" panose="02040503050406030204" pitchFamily="18" charset="0"/>
                            </a:rPr>
                            <m:t>3</m:t>
                          </m:r>
                        </m:sup>
                      </m:sSup>
                      <m:sSub>
                        <m:sSubPr>
                          <m:ctrlPr>
                            <a:rPr lang="ja-JP" altLang="ja-JP" i="1">
                              <a:solidFill>
                                <a:schemeClr val="tx1">
                                  <a:lumMod val="65000"/>
                                  <a:lumOff val="35000"/>
                                </a:schemeClr>
                              </a:solidFill>
                              <a:latin typeface="Cambria Math" panose="02040503050406030204" pitchFamily="18" charset="0"/>
                            </a:rPr>
                          </m:ctrlPr>
                        </m:sSubPr>
                        <m:e>
                          <m:r>
                            <a:rPr lang="en-US" altLang="ja-JP" i="1">
                              <a:solidFill>
                                <a:schemeClr val="tx1">
                                  <a:lumMod val="65000"/>
                                  <a:lumOff val="35000"/>
                                </a:schemeClr>
                              </a:solidFill>
                              <a:latin typeface="Cambria Math" panose="02040503050406030204" pitchFamily="18" charset="0"/>
                            </a:rPr>
                            <m:t>𝑉</m:t>
                          </m:r>
                        </m:e>
                        <m:sub>
                          <m:sSub>
                            <m:sSubPr>
                              <m:ctrlPr>
                                <a:rPr lang="en-US" altLang="ja-JP" b="0" i="1" smtClean="0">
                                  <a:solidFill>
                                    <a:schemeClr val="tx1">
                                      <a:lumMod val="65000"/>
                                      <a:lumOff val="35000"/>
                                    </a:schemeClr>
                                  </a:solidFill>
                                  <a:latin typeface="Cambria Math" panose="02040503050406030204" pitchFamily="18" charset="0"/>
                                </a:rPr>
                              </m:ctrlPr>
                            </m:sSubPr>
                            <m:e>
                              <m:r>
                                <a:rPr lang="en-US" altLang="ja-JP" i="1">
                                  <a:solidFill>
                                    <a:schemeClr val="tx1">
                                      <a:lumMod val="65000"/>
                                      <a:lumOff val="35000"/>
                                    </a:schemeClr>
                                  </a:solidFill>
                                  <a:latin typeface="Cambria Math" panose="02040503050406030204" pitchFamily="18" charset="0"/>
                                </a:rPr>
                                <m:t>𝑠</m:t>
                              </m:r>
                            </m:e>
                            <m:sub>
                              <m:r>
                                <a:rPr lang="en-US" altLang="ja-JP" b="0" i="1" smtClean="0">
                                  <a:solidFill>
                                    <a:schemeClr val="tx1">
                                      <a:lumMod val="65000"/>
                                      <a:lumOff val="35000"/>
                                    </a:schemeClr>
                                  </a:solidFill>
                                  <a:latin typeface="Cambria Math" panose="02040503050406030204" pitchFamily="18" charset="0"/>
                                </a:rPr>
                                <m:t>𝑜</m:t>
                              </m:r>
                            </m:sub>
                          </m:sSub>
                        </m:sub>
                      </m:sSub>
                      <m:r>
                        <a:rPr lang="en-US" altLang="ja-JP" i="1">
                          <a:solidFill>
                            <a:schemeClr val="tx1">
                              <a:lumMod val="65000"/>
                              <a:lumOff val="35000"/>
                            </a:schemeClr>
                          </a:solidFill>
                          <a:latin typeface="Cambria Math" panose="02040503050406030204" pitchFamily="18" charset="0"/>
                        </a:rPr>
                        <m:t>𝛻</m:t>
                      </m:r>
                      <m:r>
                        <a:rPr lang="en-US" altLang="ja-JP" i="1">
                          <a:solidFill>
                            <a:schemeClr val="tx1">
                              <a:lumMod val="65000"/>
                              <a:lumOff val="35000"/>
                            </a:schemeClr>
                          </a:solidFill>
                          <a:latin typeface="Cambria Math" panose="02040503050406030204" pitchFamily="18" charset="0"/>
                        </a:rPr>
                        <m:t>𝑝</m:t>
                      </m:r>
                      <m:r>
                        <a:rPr lang="ja-JP" altLang="en-US">
                          <a:solidFill>
                            <a:schemeClr val="tx1">
                              <a:lumMod val="65000"/>
                              <a:lumOff val="35000"/>
                            </a:schemeClr>
                          </a:solidFill>
                          <a:latin typeface="Cambria Math" panose="02040503050406030204" pitchFamily="18" charset="0"/>
                        </a:rPr>
                        <m:t>+</m:t>
                      </m:r>
                      <m:sSup>
                        <m:sSupPr>
                          <m:ctrlPr>
                            <a:rPr lang="ja-JP" altLang="en-US" i="1">
                              <a:solidFill>
                                <a:schemeClr val="tx1">
                                  <a:lumMod val="65000"/>
                                  <a:lumOff val="35000"/>
                                </a:schemeClr>
                              </a:solidFill>
                              <a:latin typeface="Cambria Math" panose="02040503050406030204" pitchFamily="18" charset="0"/>
                            </a:rPr>
                          </m:ctrlPr>
                        </m:sSupPr>
                        <m:e>
                          <m:r>
                            <a:rPr lang="ja-JP" altLang="en-US" i="1">
                              <a:solidFill>
                                <a:schemeClr val="tx1">
                                  <a:lumMod val="65000"/>
                                  <a:lumOff val="35000"/>
                                </a:schemeClr>
                              </a:solidFill>
                              <a:latin typeface="Cambria Math" panose="02040503050406030204" pitchFamily="18" charset="0"/>
                            </a:rPr>
                            <m:t>𝑙</m:t>
                          </m:r>
                        </m:e>
                        <m:sup>
                          <m:r>
                            <a:rPr lang="ja-JP" altLang="en-US">
                              <a:solidFill>
                                <a:schemeClr val="tx1">
                                  <a:lumMod val="65000"/>
                                  <a:lumOff val="35000"/>
                                </a:schemeClr>
                              </a:solidFill>
                              <a:latin typeface="Cambria Math" panose="02040503050406030204" pitchFamily="18" charset="0"/>
                            </a:rPr>
                            <m:t>3</m:t>
                          </m:r>
                        </m:sup>
                      </m:sSup>
                      <m:sSub>
                        <m:sSubPr>
                          <m:ctrlPr>
                            <a:rPr lang="ja-JP" altLang="en-US" i="1">
                              <a:solidFill>
                                <a:schemeClr val="tx1">
                                  <a:lumMod val="65000"/>
                                  <a:lumOff val="35000"/>
                                </a:schemeClr>
                              </a:solidFill>
                              <a:latin typeface="Cambria Math" panose="02040503050406030204" pitchFamily="18" charset="0"/>
                            </a:rPr>
                          </m:ctrlPr>
                        </m:sSubPr>
                        <m:e>
                          <m:r>
                            <a:rPr lang="ja-JP" altLang="en-US" i="1">
                              <a:solidFill>
                                <a:schemeClr val="tx1">
                                  <a:lumMod val="65000"/>
                                  <a:lumOff val="35000"/>
                                </a:schemeClr>
                              </a:solidFill>
                              <a:latin typeface="Cambria Math" panose="02040503050406030204" pitchFamily="18" charset="0"/>
                            </a:rPr>
                            <m:t>𝑚</m:t>
                          </m:r>
                        </m:e>
                        <m:sub>
                          <m:r>
                            <a:rPr lang="ja-JP" altLang="en-US" i="1">
                              <a:solidFill>
                                <a:schemeClr val="tx1">
                                  <a:lumMod val="65000"/>
                                  <a:lumOff val="35000"/>
                                </a:schemeClr>
                              </a:solidFill>
                              <a:latin typeface="Cambria Math" panose="02040503050406030204" pitchFamily="18" charset="0"/>
                            </a:rPr>
                            <m:t>𝑜</m:t>
                          </m:r>
                        </m:sub>
                      </m:sSub>
                      <m:r>
                        <a:rPr lang="ja-JP" altLang="en-US" b="1" i="1">
                          <a:solidFill>
                            <a:schemeClr val="tx1">
                              <a:lumMod val="65000"/>
                              <a:lumOff val="35000"/>
                            </a:schemeClr>
                          </a:solidFill>
                          <a:latin typeface="Cambria Math" panose="02040503050406030204" pitchFamily="18" charset="0"/>
                        </a:rPr>
                        <m:t>𝒈</m:t>
                      </m:r>
                    </m:oMath>
                  </m:oMathPara>
                </a14:m>
                <a:endParaRPr lang="ja-JP" altLang="en-US" dirty="0">
                  <a:solidFill>
                    <a:schemeClr val="tx1">
                      <a:lumMod val="65000"/>
                      <a:lumOff val="35000"/>
                    </a:schemeClr>
                  </a:solidFill>
                </a:endParaRPr>
              </a:p>
            </p:txBody>
          </p:sp>
        </mc:Choice>
        <mc:Fallback xmlns="">
          <p:sp>
            <p:nvSpPr>
              <p:cNvPr id="12" name="正方形/長方形 11"/>
              <p:cNvSpPr>
                <a:spLocks noRot="1" noChangeAspect="1" noMove="1" noResize="1" noEditPoints="1" noAdjustHandles="1" noChangeArrowheads="1" noChangeShapeType="1" noTextEdit="1"/>
              </p:cNvSpPr>
              <p:nvPr/>
            </p:nvSpPr>
            <p:spPr>
              <a:xfrm>
                <a:off x="2190750" y="4388504"/>
                <a:ext cx="4294189" cy="763094"/>
              </a:xfrm>
              <a:prstGeom prst="rect">
                <a:avLst/>
              </a:prstGeom>
              <a:blipFill>
                <a:blip r:embed="rId13"/>
                <a:stretch>
                  <a:fillRect/>
                </a:stretch>
              </a:blipFill>
            </p:spPr>
            <p:txBody>
              <a:bodyPr/>
              <a:lstStyle/>
              <a:p>
                <a:r>
                  <a:rPr lang="ja-JP" altLang="en-US">
                    <a:noFill/>
                  </a:rPr>
                  <a:t> </a:t>
                </a:r>
              </a:p>
            </p:txBody>
          </p:sp>
        </mc:Fallback>
      </mc:AlternateContent>
      <p:sp>
        <p:nvSpPr>
          <p:cNvPr id="51" name="テキスト ボックス 50"/>
          <p:cNvSpPr txBox="1"/>
          <p:nvPr/>
        </p:nvSpPr>
        <p:spPr>
          <a:xfrm>
            <a:off x="485821" y="2681446"/>
            <a:ext cx="5519738"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DEM-CFD</a:t>
            </a:r>
            <a:r>
              <a:rPr kumimoji="1" lang="ja-JP" altLang="en-US" sz="2000"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法における粗視化モデル</a:t>
            </a:r>
            <a:endParaRPr kumimoji="1" lang="ja-JP" altLang="en-US" sz="2000" dirty="0">
              <a:solidFill>
                <a:schemeClr val="accent2"/>
              </a:solidFill>
              <a:latin typeface="源ノ角ゴシック JP Regular" panose="020B0500000000000000" pitchFamily="34" charset="-128"/>
              <a:ea typeface="源ノ角ゴシック JP Regular" panose="020B0500000000000000" pitchFamily="34" charset="-128"/>
            </a:endParaRPr>
          </a:p>
        </p:txBody>
      </p:sp>
      <p:cxnSp>
        <p:nvCxnSpPr>
          <p:cNvPr id="52" name="直線コネクタ 51"/>
          <p:cNvCxnSpPr>
            <a:cxnSpLocks/>
          </p:cNvCxnSpPr>
          <p:nvPr/>
        </p:nvCxnSpPr>
        <p:spPr>
          <a:xfrm>
            <a:off x="971595" y="3108656"/>
            <a:ext cx="0" cy="2798123"/>
          </a:xfrm>
          <a:prstGeom prst="line">
            <a:avLst/>
          </a:prstGeom>
          <a:ln w="38100"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1004934" y="3054539"/>
            <a:ext cx="5453015" cy="584775"/>
          </a:xfrm>
          <a:prstGeom prst="rect">
            <a:avLst/>
          </a:prstGeom>
          <a:noFill/>
        </p:spPr>
        <p:txBody>
          <a:bodyPr wrap="square" rtlCol="0">
            <a:spAutoFit/>
          </a:bodyPr>
          <a:lstStyle/>
          <a:p>
            <a:pPr algn="just"/>
            <a:r>
              <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DEM-CFD</a:t>
            </a:r>
            <a:r>
              <a:rPr kumimoji="1" lang="ja-JP" altLang="en-US"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rPr>
              <a:t>に粗視化モデルを適用する際には支配方程式は以下のように変更される。</a:t>
            </a:r>
            <a:endParaRPr kumimoji="1" lang="en-US" altLang="ja-JP" sz="1600" dirty="0">
              <a:solidFill>
                <a:schemeClr val="tx1">
                  <a:lumMod val="65000"/>
                  <a:lumOff val="35000"/>
                </a:schemeClr>
              </a:solidFill>
              <a:latin typeface="ヒラギノ丸ゴ ProN W4" panose="020F0400000000000000" pitchFamily="34" charset="-128"/>
              <a:ea typeface="ヒラギノ丸ゴ ProN W4" panose="020F0400000000000000" pitchFamily="34" charset="-128"/>
            </a:endParaRPr>
          </a:p>
        </p:txBody>
      </p:sp>
      <p:sp>
        <p:nvSpPr>
          <p:cNvPr id="37" name="正方形/長方形 36"/>
          <p:cNvSpPr/>
          <p:nvPr/>
        </p:nvSpPr>
        <p:spPr>
          <a:xfrm>
            <a:off x="3130510" y="988999"/>
            <a:ext cx="3280385" cy="276999"/>
          </a:xfrm>
          <a:prstGeom prst="rect">
            <a:avLst/>
          </a:prstGeom>
        </p:spPr>
        <p:txBody>
          <a:bodyPr wrap="none">
            <a:spAutoFit/>
          </a:bodyPr>
          <a:lstStyle/>
          <a:p>
            <a:r>
              <a:rPr kumimoji="1" lang="en-US" altLang="ja-JP" sz="12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Sakai and </a:t>
            </a:r>
            <a:r>
              <a:rPr kumimoji="1" lang="en-US" altLang="ja-JP" sz="12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Koshizuka</a:t>
            </a:r>
            <a:r>
              <a:rPr kumimoji="1" lang="en-US" altLang="ja-JP" sz="12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Chem. Eng. Sci. (2009)</a:t>
            </a:r>
            <a:endParaRPr lang="en-US" altLang="ja-JP" sz="12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endParaRPr>
          </a:p>
        </p:txBody>
      </p:sp>
      <p:cxnSp>
        <p:nvCxnSpPr>
          <p:cNvPr id="7" name="直線矢印コネクタ 6"/>
          <p:cNvCxnSpPr>
            <a:cxnSpLocks/>
          </p:cNvCxnSpPr>
          <p:nvPr/>
        </p:nvCxnSpPr>
        <p:spPr>
          <a:xfrm>
            <a:off x="8303415" y="2217737"/>
            <a:ext cx="0" cy="1383185"/>
          </a:xfrm>
          <a:prstGeom prst="straightConnector1">
            <a:avLst/>
          </a:prstGeom>
          <a:ln w="28575">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正方形/長方形 9"/>
              <p:cNvSpPr/>
              <p:nvPr/>
            </p:nvSpPr>
            <p:spPr>
              <a:xfrm>
                <a:off x="8293817" y="2777170"/>
                <a:ext cx="494944" cy="369332"/>
              </a:xfrm>
              <a:prstGeom prst="rect">
                <a:avLst/>
              </a:prstGeom>
            </p:spPr>
            <p:txBody>
              <a:bodyPr wrap="none">
                <a:spAutoFit/>
              </a:bodyPr>
              <a:lstStyle/>
              <a:p>
                <a14:m>
                  <m:oMath xmlns:m="http://schemas.openxmlformats.org/officeDocument/2006/math">
                    <m:r>
                      <a:rPr kumimoji="1" lang="en-US" altLang="ja-JP" b="0" i="1" smtClean="0">
                        <a:solidFill>
                          <a:schemeClr val="tx1">
                            <a:lumMod val="65000"/>
                            <a:lumOff val="35000"/>
                          </a:schemeClr>
                        </a:solidFill>
                        <a:latin typeface="Cambria Math" panose="02040503050406030204" pitchFamily="18" charset="0"/>
                        <a:ea typeface="ヒラギノ丸ゴ ProN W4" panose="020F0400000000000000" pitchFamily="34" charset="-128"/>
                      </a:rPr>
                      <m:t>𝑙</m:t>
                    </m:r>
                  </m:oMath>
                </a14:m>
                <a:r>
                  <a:rPr lang="ja-JP" altLang="en-US" dirty="0">
                    <a:solidFill>
                      <a:schemeClr val="tx1">
                        <a:lumMod val="65000"/>
                        <a:lumOff val="35000"/>
                      </a:schemeClr>
                    </a:solidFill>
                    <a:latin typeface="源ノ角ゴシック JP Regular" panose="020B0500000000000000" pitchFamily="34" charset="-128"/>
                    <a:ea typeface="源ノ角ゴシック JP Regular" panose="020B0500000000000000" pitchFamily="34" charset="-128"/>
                  </a:rPr>
                  <a:t>個</a:t>
                </a:r>
              </a:p>
            </p:txBody>
          </p:sp>
        </mc:Choice>
        <mc:Fallback xmlns="">
          <p:sp>
            <p:nvSpPr>
              <p:cNvPr id="10" name="正方形/長方形 9"/>
              <p:cNvSpPr>
                <a:spLocks noRot="1" noChangeAspect="1" noMove="1" noResize="1" noEditPoints="1" noAdjustHandles="1" noChangeArrowheads="1" noChangeShapeType="1" noTextEdit="1"/>
              </p:cNvSpPr>
              <p:nvPr/>
            </p:nvSpPr>
            <p:spPr>
              <a:xfrm>
                <a:off x="8293817" y="2777170"/>
                <a:ext cx="494944" cy="369332"/>
              </a:xfrm>
              <a:prstGeom prst="rect">
                <a:avLst/>
              </a:prstGeom>
              <a:blipFill>
                <a:blip r:embed="rId14"/>
                <a:stretch>
                  <a:fillRect t="-10000" r="-9877" b="-26667"/>
                </a:stretch>
              </a:blipFill>
            </p:spPr>
            <p:txBody>
              <a:bodyPr/>
              <a:lstStyle/>
              <a:p>
                <a:r>
                  <a:rPr lang="ja-JP" altLang="en-US">
                    <a:noFill/>
                  </a:rPr>
                  <a:t> </a:t>
                </a:r>
              </a:p>
            </p:txBody>
          </p:sp>
        </mc:Fallback>
      </mc:AlternateContent>
      <p:sp>
        <p:nvSpPr>
          <p:cNvPr id="45" name="矢印: 右 44"/>
          <p:cNvSpPr/>
          <p:nvPr/>
        </p:nvSpPr>
        <p:spPr>
          <a:xfrm rot="5400000">
            <a:off x="7286377" y="3513162"/>
            <a:ext cx="243001" cy="590550"/>
          </a:xfrm>
          <a:prstGeom prst="rightArrow">
            <a:avLst/>
          </a:prstGeom>
          <a:solidFill>
            <a:schemeClr val="tx1">
              <a:lumMod val="50000"/>
              <a:lumOff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lumMod val="65000"/>
                  <a:lumOff val="35000"/>
                </a:schemeClr>
              </a:solidFill>
            </a:endParaRPr>
          </a:p>
        </p:txBody>
      </p:sp>
    </p:spTree>
    <p:extLst>
      <p:ext uri="{BB962C8B-B14F-4D97-AF65-F5344CB8AC3E}">
        <p14:creationId xmlns:p14="http://schemas.microsoft.com/office/powerpoint/2010/main" val="2321616640"/>
      </p:ext>
    </p:extLst>
  </p:cSld>
  <p:clrMapOvr>
    <a:masterClrMapping/>
  </p:clrMapOvr>
  <mc:AlternateContent xmlns:mc="http://schemas.openxmlformats.org/markup-compatibility/2006" xmlns:p14="http://schemas.microsoft.com/office/powerpoint/2010/main">
    <mc:Choice Requires="p14">
      <p:transition spd="slow" p14:dur="2000" advTm="38326"/>
    </mc:Choice>
    <mc:Fallback xmlns="">
      <p:transition spd="slow" advTm="383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0"/>
            <a:ext cx="9144000" cy="630872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endParaRPr kumimoji="1" lang="ja-JP" altLang="en-US" sz="1662"/>
          </a:p>
        </p:txBody>
      </p:sp>
      <p:sp>
        <p:nvSpPr>
          <p:cNvPr id="4" name="フッター プレースホルダー 3"/>
          <p:cNvSpPr>
            <a:spLocks noGrp="1"/>
          </p:cNvSpPr>
          <p:nvPr>
            <p:ph type="ftr" sz="quarter" idx="11"/>
          </p:nvPr>
        </p:nvSpPr>
        <p:spPr>
          <a:xfrm>
            <a:off x="2162175" y="6356351"/>
            <a:ext cx="4819650" cy="365125"/>
          </a:xfrm>
        </p:spPr>
        <p:txBody>
          <a:bodyPr/>
          <a:lstStyle/>
          <a:p>
            <a:r>
              <a:rPr kumimoji="1" lang="en-US" altLang="ja-JP" dirty="0"/>
              <a:t>Development of a visualization technique for a large-scale DEM simulation </a:t>
            </a:r>
            <a:endParaRPr kumimoji="1" lang="ja-JP" altLang="en-US" dirty="0"/>
          </a:p>
        </p:txBody>
      </p:sp>
      <p:sp>
        <p:nvSpPr>
          <p:cNvPr id="5" name="スライド番号プレースホルダー 4"/>
          <p:cNvSpPr>
            <a:spLocks noGrp="1"/>
          </p:cNvSpPr>
          <p:nvPr>
            <p:ph type="sldNum" sz="quarter" idx="12"/>
          </p:nvPr>
        </p:nvSpPr>
        <p:spPr/>
        <p:txBody>
          <a:bodyPr/>
          <a:lstStyle/>
          <a:p>
            <a:fld id="{7F430E43-545A-4794-92CE-E544E0631A6C}" type="slidenum">
              <a:rPr kumimoji="1" lang="ja-JP" altLang="en-US" smtClean="0"/>
              <a:t>9</a:t>
            </a:fld>
            <a:endParaRPr kumimoji="1" lang="ja-JP" altLang="en-US"/>
          </a:p>
        </p:txBody>
      </p:sp>
      <p:sp>
        <p:nvSpPr>
          <p:cNvPr id="7" name="テキスト ボックス 6"/>
          <p:cNvSpPr txBox="1"/>
          <p:nvPr/>
        </p:nvSpPr>
        <p:spPr>
          <a:xfrm>
            <a:off x="1669002" y="2554197"/>
            <a:ext cx="5805994" cy="1200329"/>
          </a:xfrm>
          <a:prstGeom prst="rect">
            <a:avLst/>
          </a:prstGeom>
          <a:noFill/>
        </p:spPr>
        <p:txBody>
          <a:bodyPr wrap="square" rtlCol="0">
            <a:spAutoFit/>
          </a:bodyPr>
          <a:lstStyle/>
          <a:p>
            <a:pPr algn="ctr"/>
            <a:r>
              <a:rPr kumimoji="1" lang="en-US" altLang="ja-JP" sz="7200" dirty="0">
                <a:solidFill>
                  <a:schemeClr val="bg1"/>
                </a:solidFill>
                <a:latin typeface="源ノ角ゴシック JP Bold" panose="020B0800000000000000" pitchFamily="34" charset="-128"/>
                <a:ea typeface="源ノ角ゴシック JP Bold" panose="020B0800000000000000" pitchFamily="34" charset="-128"/>
              </a:rPr>
              <a:t>3.</a:t>
            </a:r>
            <a:r>
              <a:rPr kumimoji="1" lang="ja-JP" altLang="en-US" sz="7200" dirty="0">
                <a:solidFill>
                  <a:schemeClr val="bg1"/>
                </a:solidFill>
                <a:latin typeface="源ノ角ゴシック JP Bold" panose="020B0800000000000000" pitchFamily="34" charset="-128"/>
                <a:ea typeface="源ノ角ゴシック JP Bold" panose="020B0800000000000000" pitchFamily="34" charset="-128"/>
              </a:rPr>
              <a:t>可視化技術</a:t>
            </a:r>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0445"/>
          <a:stretch/>
        </p:blipFill>
        <p:spPr>
          <a:xfrm>
            <a:off x="7915275" y="5236936"/>
            <a:ext cx="952797" cy="1062265"/>
          </a:xfrm>
          <a:prstGeom prst="rect">
            <a:avLst/>
          </a:prstGeom>
        </p:spPr>
      </p:pic>
    </p:spTree>
    <p:extLst>
      <p:ext uri="{BB962C8B-B14F-4D97-AF65-F5344CB8AC3E}">
        <p14:creationId xmlns:p14="http://schemas.microsoft.com/office/powerpoint/2010/main" val="3646812753"/>
      </p:ext>
    </p:extLst>
  </p:cSld>
  <p:clrMapOvr>
    <a:masterClrMapping/>
  </p:clrMapOvr>
  <mc:AlternateContent xmlns:mc="http://schemas.openxmlformats.org/markup-compatibility/2006" xmlns:p14="http://schemas.microsoft.com/office/powerpoint/2010/main">
    <mc:Choice Requires="p14">
      <p:transition spd="slow" p14:dur="2000" advTm="3490"/>
    </mc:Choice>
    <mc:Fallback xmlns="">
      <p:transition spd="slow" advTm="3490"/>
    </mc:Fallback>
  </mc:AlternateContent>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8677</TotalTime>
  <Words>3261</Words>
  <Application>Microsoft Office PowerPoint</Application>
  <PresentationFormat>画面に合わせる (4:3)</PresentationFormat>
  <Paragraphs>670</Paragraphs>
  <Slides>29</Slides>
  <Notes>6</Notes>
  <HiddenSlides>0</HiddenSlides>
  <MMClips>5</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29</vt:i4>
      </vt:variant>
    </vt:vector>
  </HeadingPairs>
  <TitlesOfParts>
    <vt:vector size="45" baseType="lpstr">
      <vt:lpstr>Yu Gothic UI Semibold</vt:lpstr>
      <vt:lpstr>ヒラギノ丸ゴ Pro W4</vt:lpstr>
      <vt:lpstr>ヒラギノ丸ゴ ProN W4</vt:lpstr>
      <vt:lpstr>源ノ角ゴシック JP Bold</vt:lpstr>
      <vt:lpstr>源ノ角ゴシック JP Light</vt:lpstr>
      <vt:lpstr>源ノ角ゴシック JP Medium</vt:lpstr>
      <vt:lpstr>源ノ角ゴシック JP Normal</vt:lpstr>
      <vt:lpstr>源ノ角ゴシック JP Regular</vt:lpstr>
      <vt:lpstr>游ゴシック</vt:lpstr>
      <vt:lpstr>游ゴシック Light</vt:lpstr>
      <vt:lpstr>Arial</vt:lpstr>
      <vt:lpstr>Calibri</vt:lpstr>
      <vt:lpstr>Calibri Light</vt:lpstr>
      <vt:lpstr>Cambria Math</vt:lpstr>
      <vt:lpstr>Times New Roman</vt:lpstr>
      <vt:lpstr>Office Theme</vt:lpstr>
      <vt:lpstr>大規模離散要素法シミュレーションのための可視化技術の開発</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大規模離散要素法シミュレーションのための可視化技術の開発</dc:title>
  <dc:creator>森勇稀</dc:creator>
  <cp:lastModifiedBy>森勇稀</cp:lastModifiedBy>
  <cp:revision>447</cp:revision>
  <cp:lastPrinted>2017-02-01T03:44:08Z</cp:lastPrinted>
  <dcterms:created xsi:type="dcterms:W3CDTF">2017-01-23T04:03:27Z</dcterms:created>
  <dcterms:modified xsi:type="dcterms:W3CDTF">2017-02-07T06:10:41Z</dcterms:modified>
</cp:coreProperties>
</file>